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56" r:id="rId3"/>
    <p:sldId id="267" r:id="rId4"/>
    <p:sldId id="262" r:id="rId5"/>
    <p:sldId id="268" r:id="rId6"/>
    <p:sldId id="288" r:id="rId7"/>
    <p:sldId id="264" r:id="rId8"/>
    <p:sldId id="287" r:id="rId9"/>
    <p:sldId id="261" r:id="rId10"/>
    <p:sldId id="291" r:id="rId11"/>
    <p:sldId id="281" r:id="rId12"/>
    <p:sldId id="282" r:id="rId13"/>
    <p:sldId id="289" r:id="rId14"/>
    <p:sldId id="280" r:id="rId15"/>
    <p:sldId id="325" r:id="rId16"/>
    <p:sldId id="271" r:id="rId17"/>
    <p:sldId id="322" r:id="rId18"/>
    <p:sldId id="320" r:id="rId19"/>
    <p:sldId id="319" r:id="rId20"/>
    <p:sldId id="308" r:id="rId21"/>
    <p:sldId id="285" r:id="rId22"/>
    <p:sldId id="326" r:id="rId23"/>
    <p:sldId id="324" r:id="rId24"/>
    <p:sldId id="302" r:id="rId25"/>
    <p:sldId id="332" r:id="rId26"/>
    <p:sldId id="306" r:id="rId27"/>
    <p:sldId id="312" r:id="rId28"/>
    <p:sldId id="321" r:id="rId29"/>
    <p:sldId id="273" r:id="rId30"/>
    <p:sldId id="328" r:id="rId31"/>
    <p:sldId id="330" r:id="rId3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0"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628"/>
    <a:srgbClr val="009900"/>
    <a:srgbClr val="008000"/>
    <a:srgbClr val="EE6622"/>
    <a:srgbClr val="EF8F3F"/>
    <a:srgbClr val="46B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480"/>
    </p:cViewPr>
  </p:sorterViewPr>
  <p:notesViewPr>
    <p:cSldViewPr>
      <p:cViewPr varScale="1">
        <p:scale>
          <a:sx n="57" d="100"/>
          <a:sy n="57" d="100"/>
        </p:scale>
        <p:origin x="2587" y="5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sng" strike="noStrike" kern="1200" spc="0" baseline="0">
                <a:solidFill>
                  <a:schemeClr val="tx1"/>
                </a:solidFill>
                <a:latin typeface="HGP創英角ｺﾞｼｯｸUB" panose="020B0900000000000000" pitchFamily="50" charset="-128"/>
                <a:ea typeface="HGP創英角ｺﾞｼｯｸUB" panose="020B0900000000000000" pitchFamily="50" charset="-128"/>
                <a:cs typeface="+mn-cs"/>
              </a:defRPr>
            </a:pPr>
            <a:r>
              <a:rPr lang="ja-JP" altLang="en-US" b="0" u="sng" dirty="0">
                <a:latin typeface="HGP創英角ｺﾞｼｯｸUB" panose="020B0900000000000000" pitchFamily="50" charset="-128"/>
                <a:ea typeface="HGP創英角ｺﾞｼｯｸUB" panose="020B0900000000000000" pitchFamily="50" charset="-128"/>
              </a:rPr>
              <a:t>今後の義務化について</a:t>
            </a:r>
          </a:p>
        </c:rich>
      </c:tx>
      <c:layout>
        <c:manualLayout>
          <c:xMode val="edge"/>
          <c:yMode val="edge"/>
          <c:x val="8.8621273719115944E-3"/>
          <c:y val="0.78746687754977096"/>
        </c:manualLayout>
      </c:layout>
      <c:overlay val="0"/>
      <c:spPr>
        <a:noFill/>
        <a:ln>
          <a:noFill/>
        </a:ln>
        <a:effectLst/>
      </c:spPr>
      <c:txPr>
        <a:bodyPr rot="0" spcFirstLastPara="1" vertOverflow="ellipsis" vert="horz" wrap="square" anchor="ctr" anchorCtr="1"/>
        <a:lstStyle/>
        <a:p>
          <a:pPr>
            <a:defRPr sz="2400" b="0" i="0" u="sng" strike="noStrike" kern="1200" spc="0" baseline="0">
              <a:solidFill>
                <a:schemeClr val="tx1"/>
              </a:solidFill>
              <a:latin typeface="HGP創英角ｺﾞｼｯｸUB" panose="020B0900000000000000" pitchFamily="50" charset="-128"/>
              <a:ea typeface="HGP創英角ｺﾞｼｯｸUB" panose="020B0900000000000000" pitchFamily="50" charset="-128"/>
              <a:cs typeface="+mn-cs"/>
            </a:defRPr>
          </a:pPr>
          <a:endParaRPr lang="ja-JP"/>
        </a:p>
      </c:txPr>
    </c:title>
    <c:autoTitleDeleted val="0"/>
    <c:plotArea>
      <c:layout/>
      <c:pieChart>
        <c:varyColors val="1"/>
        <c:ser>
          <c:idx val="0"/>
          <c:order val="0"/>
          <c:tx>
            <c:strRef>
              <c:f>Sheet1!$B$1</c:f>
              <c:strCache>
                <c:ptCount val="1"/>
                <c:pt idx="0">
                  <c:v>義務化について</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BB95-490D-BD0E-DB1C4C147125}"/>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BB95-490D-BD0E-DB1C4C147125}"/>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BB95-490D-BD0E-DB1C4C147125}"/>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B95-490D-BD0E-DB1C4C147125}"/>
              </c:ext>
            </c:extLst>
          </c:dPt>
          <c:cat>
            <c:strRef>
              <c:f>Sheet1!$A$2:$A$5</c:f>
              <c:strCache>
                <c:ptCount val="3"/>
                <c:pt idx="0">
                  <c:v>必要</c:v>
                </c:pt>
                <c:pt idx="1">
                  <c:v>不必要</c:v>
                </c:pt>
                <c:pt idx="2">
                  <c:v>わからない</c:v>
                </c:pt>
              </c:strCache>
            </c:strRef>
          </c:cat>
          <c:val>
            <c:numRef>
              <c:f>Sheet1!$B$2:$B$5</c:f>
              <c:numCache>
                <c:formatCode>General</c:formatCode>
                <c:ptCount val="4"/>
                <c:pt idx="0">
                  <c:v>76.3</c:v>
                </c:pt>
                <c:pt idx="1">
                  <c:v>4</c:v>
                </c:pt>
                <c:pt idx="2">
                  <c:v>19.8</c:v>
                </c:pt>
              </c:numCache>
            </c:numRef>
          </c:val>
          <c:extLst>
            <c:ext xmlns:c16="http://schemas.microsoft.com/office/drawing/2014/chart" uri="{C3380CC4-5D6E-409C-BE32-E72D297353CC}">
              <c16:uniqueId val="{00000008-BB95-490D-BD0E-DB1C4C14712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7.6115601091404153E-3"/>
          <c:y val="0.92951624743348082"/>
          <c:w val="0.55154442500243028"/>
          <c:h val="6.7999663928875131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BE6E7-5781-4BD1-993C-3F226B315755}" type="doc">
      <dgm:prSet loTypeId="urn:microsoft.com/office/officeart/2005/8/layout/venn2" loCatId="relationship" qsTypeId="urn:microsoft.com/office/officeart/2005/8/quickstyle/3d9" qsCatId="3D" csTypeId="urn:microsoft.com/office/officeart/2005/8/colors/colorful1#2" csCatId="colorful" phldr="1"/>
      <dgm:spPr/>
    </dgm:pt>
    <dgm:pt modelId="{C1CF3DC7-E881-4452-B413-DC8D06649B26}">
      <dgm:prSet phldrT="[テキスト]"/>
      <dgm:spPr>
        <a:gradFill rotWithShape="0">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gradFill>
      </dgm:spPr>
      <dgm:t>
        <a:bodyPr/>
        <a:lstStyle/>
        <a:p>
          <a:r>
            <a:rPr kumimoji="1" lang="ja-JP" altLang="en-US" dirty="0"/>
            <a:t>看護協会</a:t>
          </a:r>
        </a:p>
      </dgm:t>
    </dgm:pt>
    <dgm:pt modelId="{3611578E-B51D-4D7C-AF58-81E5D459FD87}" type="parTrans" cxnId="{39A02AB2-C0BF-4794-86FC-78580ACF6B8A}">
      <dgm:prSet/>
      <dgm:spPr/>
      <dgm:t>
        <a:bodyPr/>
        <a:lstStyle/>
        <a:p>
          <a:endParaRPr kumimoji="1" lang="ja-JP" altLang="en-US"/>
        </a:p>
      </dgm:t>
    </dgm:pt>
    <dgm:pt modelId="{2EE30690-4ECB-4F07-98DA-CE65ECC34EE7}" type="sibTrans" cxnId="{39A02AB2-C0BF-4794-86FC-78580ACF6B8A}">
      <dgm:prSet/>
      <dgm:spPr/>
      <dgm:t>
        <a:bodyPr/>
        <a:lstStyle/>
        <a:p>
          <a:endParaRPr kumimoji="1" lang="ja-JP" altLang="en-US"/>
        </a:p>
      </dgm:t>
    </dgm:pt>
    <dgm:pt modelId="{7D0A729E-A4FF-41D9-8603-467C25391032}">
      <dgm:prSet phldrT="[テキスト]"/>
      <dgm:spPr>
        <a:gradFill flip="none" rotWithShape="1">
          <a:gsLst>
            <a:gs pos="0">
              <a:schemeClr val="accent6">
                <a:lumMod val="50000"/>
              </a:schemeClr>
            </a:gs>
            <a:gs pos="50000">
              <a:schemeClr val="accent1">
                <a:tint val="44500"/>
                <a:satMod val="160000"/>
              </a:schemeClr>
            </a:gs>
            <a:gs pos="100000">
              <a:schemeClr val="accent1">
                <a:tint val="23500"/>
                <a:satMod val="160000"/>
              </a:schemeClr>
            </a:gs>
          </a:gsLst>
          <a:lin ang="0" scaled="1"/>
          <a:tileRect/>
        </a:gradFill>
      </dgm:spPr>
      <dgm:t>
        <a:bodyPr/>
        <a:lstStyle/>
        <a:p>
          <a:r>
            <a:rPr kumimoji="1" lang="ja-JP" altLang="en-US" dirty="0"/>
            <a:t>看護連盟</a:t>
          </a:r>
        </a:p>
      </dgm:t>
    </dgm:pt>
    <dgm:pt modelId="{1DED61FC-4F0E-4F03-B62E-FA8E7B212E7E}" type="parTrans" cxnId="{64CCA1CB-CD8E-4FC5-9111-F046B10E7E20}">
      <dgm:prSet/>
      <dgm:spPr/>
      <dgm:t>
        <a:bodyPr/>
        <a:lstStyle/>
        <a:p>
          <a:endParaRPr kumimoji="1" lang="ja-JP" altLang="en-US"/>
        </a:p>
      </dgm:t>
    </dgm:pt>
    <dgm:pt modelId="{1C2130D2-1E5C-4AA2-8F18-886F444E0E2C}" type="sibTrans" cxnId="{64CCA1CB-CD8E-4FC5-9111-F046B10E7E20}">
      <dgm:prSet/>
      <dgm:spPr/>
      <dgm:t>
        <a:bodyPr/>
        <a:lstStyle/>
        <a:p>
          <a:endParaRPr kumimoji="1" lang="ja-JP" altLang="en-US"/>
        </a:p>
      </dgm:t>
    </dgm:pt>
    <dgm:pt modelId="{837F52EC-3707-413F-9A03-413D14642E34}" type="pres">
      <dgm:prSet presAssocID="{296BE6E7-5781-4BD1-993C-3F226B315755}" presName="Name0" presStyleCnt="0">
        <dgm:presLayoutVars>
          <dgm:chMax val="7"/>
          <dgm:resizeHandles val="exact"/>
        </dgm:presLayoutVars>
      </dgm:prSet>
      <dgm:spPr/>
    </dgm:pt>
    <dgm:pt modelId="{E176B33E-0B77-42E0-9103-E3AAAF473AD7}" type="pres">
      <dgm:prSet presAssocID="{296BE6E7-5781-4BD1-993C-3F226B315755}" presName="comp1" presStyleCnt="0"/>
      <dgm:spPr/>
    </dgm:pt>
    <dgm:pt modelId="{D499E156-DCBB-4F77-9776-3310B91D5525}" type="pres">
      <dgm:prSet presAssocID="{296BE6E7-5781-4BD1-993C-3F226B315755}" presName="circle1" presStyleLbl="node1" presStyleIdx="0" presStyleCnt="2" custLinFactNeighborX="9577" custLinFactNeighborY="-1809"/>
      <dgm:spPr/>
    </dgm:pt>
    <dgm:pt modelId="{28AC57ED-345F-4499-BEC3-88E983B6FD25}" type="pres">
      <dgm:prSet presAssocID="{296BE6E7-5781-4BD1-993C-3F226B315755}" presName="c1text" presStyleLbl="node1" presStyleIdx="0" presStyleCnt="2">
        <dgm:presLayoutVars>
          <dgm:bulletEnabled val="1"/>
        </dgm:presLayoutVars>
      </dgm:prSet>
      <dgm:spPr/>
    </dgm:pt>
    <dgm:pt modelId="{429E20B8-BC5F-418B-A116-17F665393DBE}" type="pres">
      <dgm:prSet presAssocID="{296BE6E7-5781-4BD1-993C-3F226B315755}" presName="comp2" presStyleCnt="0"/>
      <dgm:spPr/>
    </dgm:pt>
    <dgm:pt modelId="{7EF6F4B0-1703-4293-AC98-0A0597397C64}" type="pres">
      <dgm:prSet presAssocID="{296BE6E7-5781-4BD1-993C-3F226B315755}" presName="circle2" presStyleLbl="node1" presStyleIdx="1" presStyleCnt="2" custScaleX="74999" custScaleY="76666" custLinFactNeighborX="-13768" custLinFactNeighborY="-13451"/>
      <dgm:spPr/>
    </dgm:pt>
    <dgm:pt modelId="{9A67AA84-9A32-44A5-A8FF-DD4D87476B44}" type="pres">
      <dgm:prSet presAssocID="{296BE6E7-5781-4BD1-993C-3F226B315755}" presName="c2text" presStyleLbl="node1" presStyleIdx="1" presStyleCnt="2">
        <dgm:presLayoutVars>
          <dgm:bulletEnabled val="1"/>
        </dgm:presLayoutVars>
      </dgm:prSet>
      <dgm:spPr/>
    </dgm:pt>
  </dgm:ptLst>
  <dgm:cxnLst>
    <dgm:cxn modelId="{0C150704-DDE8-4F8F-A12F-8161E9B105E9}" type="presOf" srcId="{7D0A729E-A4FF-41D9-8603-467C25391032}" destId="{7EF6F4B0-1703-4293-AC98-0A0597397C64}" srcOrd="0" destOrd="0" presId="urn:microsoft.com/office/officeart/2005/8/layout/venn2"/>
    <dgm:cxn modelId="{9E39B428-0F88-46C0-A7CB-3083C9A1D743}" type="presOf" srcId="{7D0A729E-A4FF-41D9-8603-467C25391032}" destId="{9A67AA84-9A32-44A5-A8FF-DD4D87476B44}" srcOrd="1" destOrd="0" presId="urn:microsoft.com/office/officeart/2005/8/layout/venn2"/>
    <dgm:cxn modelId="{12307C3D-F864-48FD-9FB9-44B363225D3F}" type="presOf" srcId="{C1CF3DC7-E881-4452-B413-DC8D06649B26}" destId="{28AC57ED-345F-4499-BEC3-88E983B6FD25}" srcOrd="1" destOrd="0" presId="urn:microsoft.com/office/officeart/2005/8/layout/venn2"/>
    <dgm:cxn modelId="{D3BFC23F-9930-4B61-B23A-942127DED082}" type="presOf" srcId="{C1CF3DC7-E881-4452-B413-DC8D06649B26}" destId="{D499E156-DCBB-4F77-9776-3310B91D5525}" srcOrd="0" destOrd="0" presId="urn:microsoft.com/office/officeart/2005/8/layout/venn2"/>
    <dgm:cxn modelId="{FFEA9CB0-8F44-4897-A393-CCFC61FC3912}" type="presOf" srcId="{296BE6E7-5781-4BD1-993C-3F226B315755}" destId="{837F52EC-3707-413F-9A03-413D14642E34}" srcOrd="0" destOrd="0" presId="urn:microsoft.com/office/officeart/2005/8/layout/venn2"/>
    <dgm:cxn modelId="{39A02AB2-C0BF-4794-86FC-78580ACF6B8A}" srcId="{296BE6E7-5781-4BD1-993C-3F226B315755}" destId="{C1CF3DC7-E881-4452-B413-DC8D06649B26}" srcOrd="0" destOrd="0" parTransId="{3611578E-B51D-4D7C-AF58-81E5D459FD87}" sibTransId="{2EE30690-4ECB-4F07-98DA-CE65ECC34EE7}"/>
    <dgm:cxn modelId="{64CCA1CB-CD8E-4FC5-9111-F046B10E7E20}" srcId="{296BE6E7-5781-4BD1-993C-3F226B315755}" destId="{7D0A729E-A4FF-41D9-8603-467C25391032}" srcOrd="1" destOrd="0" parTransId="{1DED61FC-4F0E-4F03-B62E-FA8E7B212E7E}" sibTransId="{1C2130D2-1E5C-4AA2-8F18-886F444E0E2C}"/>
    <dgm:cxn modelId="{B9DA5CE1-FC6D-46BD-BF47-E0DE0E784713}" type="presParOf" srcId="{837F52EC-3707-413F-9A03-413D14642E34}" destId="{E176B33E-0B77-42E0-9103-E3AAAF473AD7}" srcOrd="0" destOrd="0" presId="urn:microsoft.com/office/officeart/2005/8/layout/venn2"/>
    <dgm:cxn modelId="{98D94B49-E019-404B-BD16-2D388FD3F151}" type="presParOf" srcId="{E176B33E-0B77-42E0-9103-E3AAAF473AD7}" destId="{D499E156-DCBB-4F77-9776-3310B91D5525}" srcOrd="0" destOrd="0" presId="urn:microsoft.com/office/officeart/2005/8/layout/venn2"/>
    <dgm:cxn modelId="{3AE2BA87-181B-4319-BD03-B22CB48B232F}" type="presParOf" srcId="{E176B33E-0B77-42E0-9103-E3AAAF473AD7}" destId="{28AC57ED-345F-4499-BEC3-88E983B6FD25}" srcOrd="1" destOrd="0" presId="urn:microsoft.com/office/officeart/2005/8/layout/venn2"/>
    <dgm:cxn modelId="{7D324C86-27E1-4C90-A385-0B308D6359E0}" type="presParOf" srcId="{837F52EC-3707-413F-9A03-413D14642E34}" destId="{429E20B8-BC5F-418B-A116-17F665393DBE}" srcOrd="1" destOrd="0" presId="urn:microsoft.com/office/officeart/2005/8/layout/venn2"/>
    <dgm:cxn modelId="{D1FB9CB0-702E-4E20-AE3B-CAF33233B01F}" type="presParOf" srcId="{429E20B8-BC5F-418B-A116-17F665393DBE}" destId="{7EF6F4B0-1703-4293-AC98-0A0597397C64}" srcOrd="0" destOrd="0" presId="urn:microsoft.com/office/officeart/2005/8/layout/venn2"/>
    <dgm:cxn modelId="{065D5F72-FEBE-40A5-AB95-0DD267757ADF}" type="presParOf" srcId="{429E20B8-BC5F-418B-A116-17F665393DBE}" destId="{9A67AA84-9A32-44A5-A8FF-DD4D87476B4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9E156-DCBB-4F77-9776-3310B91D5525}">
      <dsp:nvSpPr>
        <dsp:cNvPr id="0" name=""/>
        <dsp:cNvSpPr/>
      </dsp:nvSpPr>
      <dsp:spPr>
        <a:xfrm>
          <a:off x="1384209" y="0"/>
          <a:ext cx="4449763" cy="4449763"/>
        </a:xfrm>
        <a:prstGeom prst="ellipse">
          <a:avLst/>
        </a:prstGeom>
        <a:gradFill rotWithShape="0">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gra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sp3d extrusionH="28000" prstMaterial="matte"/>
        </a:bodyPr>
        <a:lstStyle/>
        <a:p>
          <a:pPr marL="0" lvl="0" indent="0" algn="ctr" defTabSz="1155700">
            <a:lnSpc>
              <a:spcPct val="90000"/>
            </a:lnSpc>
            <a:spcBef>
              <a:spcPct val="0"/>
            </a:spcBef>
            <a:spcAft>
              <a:spcPct val="35000"/>
            </a:spcAft>
            <a:buNone/>
          </a:pPr>
          <a:r>
            <a:rPr kumimoji="1" lang="ja-JP" altLang="en-US" sz="2600" kern="1200" dirty="0"/>
            <a:t>看護協会</a:t>
          </a:r>
        </a:p>
      </dsp:txBody>
      <dsp:txXfrm>
        <a:off x="2441028" y="333732"/>
        <a:ext cx="2336125" cy="756459"/>
      </dsp:txXfrm>
    </dsp:sp>
    <dsp:sp modelId="{7EF6F4B0-1703-4293-AC98-0A0597397C64}">
      <dsp:nvSpPr>
        <dsp:cNvPr id="0" name=""/>
        <dsp:cNvSpPr/>
      </dsp:nvSpPr>
      <dsp:spPr>
        <a:xfrm>
          <a:off x="1471975" y="1052902"/>
          <a:ext cx="2502958" cy="2558591"/>
        </a:xfrm>
        <a:prstGeom prst="ellipse">
          <a:avLst/>
        </a:prstGeom>
        <a:gradFill flip="none" rotWithShape="1">
          <a:gsLst>
            <a:gs pos="0">
              <a:schemeClr val="accent6">
                <a:lumMod val="50000"/>
              </a:schemeClr>
            </a:gs>
            <a:gs pos="50000">
              <a:schemeClr val="accent1">
                <a:tint val="44500"/>
                <a:satMod val="160000"/>
              </a:schemeClr>
            </a:gs>
            <a:gs pos="100000">
              <a:schemeClr val="accent1">
                <a:tint val="23500"/>
                <a:satMod val="160000"/>
              </a:schemeClr>
            </a:gs>
          </a:gsLst>
          <a:lin ang="0" scaled="1"/>
          <a:tileRect/>
        </a:gra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sp3d extrusionH="28000" prstMaterial="matte"/>
        </a:bodyPr>
        <a:lstStyle/>
        <a:p>
          <a:pPr marL="0" lvl="0" indent="0" algn="ctr" defTabSz="1155700">
            <a:lnSpc>
              <a:spcPct val="90000"/>
            </a:lnSpc>
            <a:spcBef>
              <a:spcPct val="0"/>
            </a:spcBef>
            <a:spcAft>
              <a:spcPct val="35000"/>
            </a:spcAft>
            <a:buNone/>
          </a:pPr>
          <a:r>
            <a:rPr kumimoji="1" lang="ja-JP" altLang="en-US" sz="2600" kern="1200" dirty="0"/>
            <a:t>看護連盟</a:t>
          </a:r>
        </a:p>
      </dsp:txBody>
      <dsp:txXfrm>
        <a:off x="1838525" y="1692550"/>
        <a:ext cx="1769858" cy="127929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0.36</cdr:x>
      <cdr:y>0.93192</cdr:y>
    </cdr:from>
    <cdr:to>
      <cdr:x>0.64875</cdr:x>
      <cdr:y>0.97775</cdr:y>
    </cdr:to>
    <cdr:sp macro="" textlink="">
      <cdr:nvSpPr>
        <cdr:cNvPr id="2" name="テキスト ボックス 1"/>
        <cdr:cNvSpPr txBox="1"/>
      </cdr:nvSpPr>
      <cdr:spPr>
        <a:xfrm xmlns:a="http://schemas.openxmlformats.org/drawingml/2006/main">
          <a:off x="2962672" y="4392389"/>
          <a:ext cx="23762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0.59625</cdr:x>
      <cdr:y>0.5352</cdr:y>
    </cdr:from>
    <cdr:to>
      <cdr:x>0.73625</cdr:x>
      <cdr:y>0.61971</cdr:y>
    </cdr:to>
    <cdr:sp macro="" textlink="">
      <cdr:nvSpPr>
        <cdr:cNvPr id="3" name="テキスト ボックス 2"/>
        <cdr:cNvSpPr txBox="1"/>
      </cdr:nvSpPr>
      <cdr:spPr>
        <a:xfrm xmlns:a="http://schemas.openxmlformats.org/drawingml/2006/main">
          <a:off x="4906888" y="2736206"/>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7638" dirty="0"/>
        </a:p>
      </cdr:txBody>
    </cdr:sp>
  </cdr:relSizeAnchor>
  <cdr:relSizeAnchor xmlns:cdr="http://schemas.openxmlformats.org/drawingml/2006/chartDrawing">
    <cdr:from>
      <cdr:x>0.50875</cdr:x>
      <cdr:y>0.6338</cdr:y>
    </cdr:from>
    <cdr:to>
      <cdr:x>0.6925</cdr:x>
      <cdr:y>0.74647</cdr:y>
    </cdr:to>
    <cdr:sp macro="" textlink="">
      <cdr:nvSpPr>
        <cdr:cNvPr id="4" name="テキスト ボックス 3"/>
        <cdr:cNvSpPr txBox="1"/>
      </cdr:nvSpPr>
      <cdr:spPr>
        <a:xfrm xmlns:a="http://schemas.openxmlformats.org/drawingml/2006/main">
          <a:off x="4186808" y="3240262"/>
          <a:ext cx="151216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b="1" dirty="0"/>
            <a:t>７６．３％</a:t>
          </a:r>
        </a:p>
      </cdr:txBody>
    </cdr:sp>
  </cdr:relSizeAnchor>
  <cdr:relSizeAnchor xmlns:cdr="http://schemas.openxmlformats.org/drawingml/2006/chartDrawing">
    <cdr:from>
      <cdr:x>0.3425</cdr:x>
      <cdr:y>0.26759</cdr:y>
    </cdr:from>
    <cdr:to>
      <cdr:x>0.5</cdr:x>
      <cdr:y>0.3521</cdr:y>
    </cdr:to>
    <cdr:sp macro="" textlink="">
      <cdr:nvSpPr>
        <cdr:cNvPr id="5" name="テキスト ボックス 4"/>
        <cdr:cNvSpPr txBox="1"/>
      </cdr:nvSpPr>
      <cdr:spPr>
        <a:xfrm xmlns:a="http://schemas.openxmlformats.org/drawingml/2006/main">
          <a:off x="2818656" y="1368054"/>
          <a:ext cx="1296144"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b="1" dirty="0">
              <a:solidFill>
                <a:schemeClr val="tx1"/>
              </a:solidFill>
            </a:rPr>
            <a:t>１９．８％</a:t>
          </a:r>
        </a:p>
      </cdr:txBody>
    </cdr:sp>
  </cdr:relSizeAnchor>
  <cdr:relSizeAnchor xmlns:cdr="http://schemas.openxmlformats.org/drawingml/2006/chartDrawing">
    <cdr:from>
      <cdr:x>0.29</cdr:x>
      <cdr:y>0.40844</cdr:y>
    </cdr:from>
    <cdr:to>
      <cdr:x>0.3775</cdr:x>
      <cdr:y>0.47886</cdr:y>
    </cdr:to>
    <cdr:sp macro="" textlink="">
      <cdr:nvSpPr>
        <cdr:cNvPr id="6" name="テキスト ボックス 5"/>
        <cdr:cNvSpPr txBox="1"/>
      </cdr:nvSpPr>
      <cdr:spPr>
        <a:xfrm xmlns:a="http://schemas.openxmlformats.org/drawingml/2006/main">
          <a:off x="2386608" y="2088134"/>
          <a:ext cx="72008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b="1" dirty="0"/>
            <a:t>４％</a:t>
          </a:r>
        </a:p>
      </cdr:txBody>
    </cdr:sp>
  </cdr:relSizeAnchor>
  <cdr:relSizeAnchor xmlns:cdr="http://schemas.openxmlformats.org/drawingml/2006/chartDrawing">
    <cdr:from>
      <cdr:x>0.71</cdr:x>
      <cdr:y>0.85915</cdr:y>
    </cdr:from>
    <cdr:to>
      <cdr:x>0.7625</cdr:x>
      <cdr:y>0.98592</cdr:y>
    </cdr:to>
    <cdr:sp macro="" textlink="">
      <cdr:nvSpPr>
        <cdr:cNvPr id="7" name="テキスト ボックス 6"/>
        <cdr:cNvSpPr txBox="1"/>
      </cdr:nvSpPr>
      <cdr:spPr>
        <a:xfrm xmlns:a="http://schemas.openxmlformats.org/drawingml/2006/main">
          <a:off x="5842992" y="4392390"/>
          <a:ext cx="43204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0.63559</cdr:x>
      <cdr:y>0.92958</cdr:y>
    </cdr:from>
    <cdr:to>
      <cdr:x>0.97935</cdr:x>
      <cdr:y>1</cdr:y>
    </cdr:to>
    <cdr:sp macro="" textlink="">
      <cdr:nvSpPr>
        <cdr:cNvPr id="8" name="テキスト ボックス 7"/>
        <cdr:cNvSpPr txBox="1"/>
      </cdr:nvSpPr>
      <cdr:spPr>
        <a:xfrm xmlns:a="http://schemas.openxmlformats.org/drawingml/2006/main">
          <a:off x="5400600" y="4752429"/>
          <a:ext cx="292090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b="1" dirty="0"/>
            <a:t>平成</a:t>
          </a:r>
          <a:r>
            <a:rPr lang="en-US" altLang="ja-JP" sz="1600" b="1" dirty="0"/>
            <a:t>25</a:t>
          </a:r>
          <a:r>
            <a:rPr lang="ja-JP" altLang="en-US" sz="1600" b="1" dirty="0"/>
            <a:t>年</a:t>
          </a:r>
          <a:r>
            <a:rPr lang="en-US" altLang="ja-JP" sz="1600" b="1" dirty="0"/>
            <a:t>12</a:t>
          </a:r>
          <a:r>
            <a:rPr lang="ja-JP" altLang="en-US" sz="1600" b="1" dirty="0"/>
            <a:t>月～平成</a:t>
          </a:r>
          <a:r>
            <a:rPr lang="en-US" altLang="ja-JP" sz="1600" b="1" dirty="0"/>
            <a:t>26</a:t>
          </a:r>
          <a:r>
            <a:rPr lang="ja-JP" altLang="en-US" sz="1600" b="1" dirty="0"/>
            <a:t>年</a:t>
          </a:r>
          <a:r>
            <a:rPr lang="en-US" altLang="ja-JP" sz="1600" b="1" dirty="0"/>
            <a:t>1</a:t>
          </a:r>
          <a:r>
            <a:rPr lang="ja-JP" altLang="en-US" sz="1600" b="1" dirty="0"/>
            <a:t>月</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fld id="{F5111C66-E6BB-4E21-8B0B-309F0BA6F45C}" type="datetimeFigureOut">
              <a:rPr kumimoji="1" lang="ja-JP" altLang="en-US" smtClean="0"/>
              <a:pPr/>
              <a:t>2020/6/29</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F1A1A7EB-116D-494A-AC11-45AF0A78ECF2}" type="slidenum">
              <a:rPr kumimoji="1" lang="ja-JP" altLang="en-US" smtClean="0"/>
              <a:pPr/>
              <a:t>‹#›</a:t>
            </a:fld>
            <a:endParaRPr kumimoji="1" lang="ja-JP" altLang="en-US"/>
          </a:p>
        </p:txBody>
      </p:sp>
    </p:spTree>
    <p:extLst>
      <p:ext uri="{BB962C8B-B14F-4D97-AF65-F5344CB8AC3E}">
        <p14:creationId xmlns:p14="http://schemas.microsoft.com/office/powerpoint/2010/main" val="790546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0407A6A5-7AE8-41F0-A7A2-0854ADB8EFE1}" type="datetimeFigureOut">
              <a:rPr kumimoji="1" lang="ja-JP" altLang="en-US" smtClean="0"/>
              <a:pPr/>
              <a:t>2020/6/29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14A2643A-2471-45FC-91F4-6DEBD948C725}" type="slidenum">
              <a:rPr kumimoji="1" lang="ja-JP" altLang="en-US" smtClean="0"/>
              <a:pPr/>
              <a:t>‹#›</a:t>
            </a:fld>
            <a:endParaRPr kumimoji="1" lang="ja-JP" altLang="en-US"/>
          </a:p>
        </p:txBody>
      </p:sp>
    </p:spTree>
    <p:extLst>
      <p:ext uri="{BB962C8B-B14F-4D97-AF65-F5344CB8AC3E}">
        <p14:creationId xmlns:p14="http://schemas.microsoft.com/office/powerpoint/2010/main" val="4290157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endParaRPr lang="en-US" altLang="ja-JP" dirty="0"/>
          </a:p>
          <a:p>
            <a:pPr>
              <a:spcBef>
                <a:spcPct val="0"/>
              </a:spcBef>
            </a:pPr>
            <a:endParaRPr lang="en-US" altLang="ja-JP" dirty="0"/>
          </a:p>
          <a:p>
            <a:pPr>
              <a:spcBef>
                <a:spcPct val="0"/>
              </a:spcBef>
            </a:pPr>
            <a:r>
              <a:rPr lang="ja-JP" altLang="en-US" dirty="0"/>
              <a:t>続・基礎研修の目的　：</a:t>
            </a:r>
            <a:endParaRPr lang="en-US" altLang="ja-JP" dirty="0"/>
          </a:p>
          <a:p>
            <a:pPr>
              <a:spcBef>
                <a:spcPct val="0"/>
              </a:spcBef>
            </a:pPr>
            <a:endParaRPr lang="en-US" altLang="ja-JP" dirty="0"/>
          </a:p>
          <a:p>
            <a:pPr>
              <a:spcBef>
                <a:spcPct val="0"/>
              </a:spcBef>
            </a:pPr>
            <a:endParaRPr lang="en-US" altLang="ja-JP" dirty="0"/>
          </a:p>
          <a:p>
            <a:pPr>
              <a:spcBef>
                <a:spcPct val="0"/>
              </a:spcBef>
            </a:pPr>
            <a:r>
              <a:rPr lang="ja-JP" altLang="en-US" dirty="0"/>
              <a:t>・基礎研修が終了した人を対象に企画されたもの</a:t>
            </a:r>
            <a:endParaRPr lang="en-US" altLang="ja-JP" dirty="0"/>
          </a:p>
          <a:p>
            <a:pPr>
              <a:spcBef>
                <a:spcPct val="0"/>
              </a:spcBef>
            </a:pPr>
            <a:endParaRPr lang="en-US" altLang="ja-JP" dirty="0"/>
          </a:p>
          <a:p>
            <a:pPr>
              <a:spcBef>
                <a:spcPct val="0"/>
              </a:spcBef>
            </a:pPr>
            <a:r>
              <a:rPr lang="ja-JP" altLang="en-US" dirty="0"/>
              <a:t>・看護に関する政策や政治についての理解をさらに深める　　　　　　　　　　　　　　  </a:t>
            </a:r>
            <a:endParaRPr lang="en-US" altLang="ja-JP"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a:t>
            </a:fld>
            <a:endParaRPr kumimoji="1" lang="ja-JP" altLang="en-US"/>
          </a:p>
        </p:txBody>
      </p:sp>
    </p:spTree>
    <p:extLst>
      <p:ext uri="{BB962C8B-B14F-4D97-AF65-F5344CB8AC3E}">
        <p14:creationId xmlns:p14="http://schemas.microsoft.com/office/powerpoint/2010/main" val="317751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endParaRPr lang="en-US" altLang="ja-JP" u="sng" dirty="0"/>
          </a:p>
          <a:p>
            <a:pPr>
              <a:spcBef>
                <a:spcPct val="0"/>
              </a:spcBef>
            </a:pPr>
            <a:r>
              <a:rPr lang="ja-JP" altLang="en-US" u="sng" dirty="0"/>
              <a:t>この章のねらい：</a:t>
            </a:r>
            <a:endParaRPr lang="en-US" altLang="ja-JP" u="sng" dirty="0"/>
          </a:p>
          <a:p>
            <a:pPr>
              <a:spcBef>
                <a:spcPct val="0"/>
              </a:spcBef>
            </a:pPr>
            <a:endParaRPr lang="en-US" altLang="ja-JP" dirty="0"/>
          </a:p>
          <a:p>
            <a:pPr>
              <a:spcBef>
                <a:spcPct val="0"/>
              </a:spcBef>
            </a:pPr>
            <a:endParaRPr lang="en-US" altLang="ja-JP" dirty="0"/>
          </a:p>
          <a:p>
            <a:r>
              <a:rPr kumimoji="1" lang="ja-JP" altLang="en-US" dirty="0"/>
              <a:t>日本看護連盟から送っている「アンフィニ」やメールマガジンなどに、</a:t>
            </a:r>
            <a:endParaRPr kumimoji="1" lang="en-US" altLang="ja-JP" dirty="0"/>
          </a:p>
          <a:p>
            <a:r>
              <a:rPr lang="ja-JP" altLang="en-US" dirty="0"/>
              <a:t>「</a:t>
            </a:r>
            <a:r>
              <a:rPr kumimoji="1" lang="ja-JP" altLang="en-US" dirty="0"/>
              <a:t>看護問題小委員会」でのやりとりがよく掲載されています。</a:t>
            </a:r>
            <a:endParaRPr kumimoji="1" lang="en-US" altLang="ja-JP" dirty="0"/>
          </a:p>
          <a:p>
            <a:endParaRPr lang="en-US" altLang="ja-JP" dirty="0"/>
          </a:p>
          <a:p>
            <a:r>
              <a:rPr lang="ja-JP" altLang="en-US" dirty="0"/>
              <a:t>看護政策を決めるうえで重要な組織ですので、覚えておきましょう。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10</a:t>
            </a:fld>
            <a:endParaRPr kumimoji="1" lang="ja-JP" altLang="en-US"/>
          </a:p>
        </p:txBody>
      </p:sp>
    </p:spTree>
    <p:extLst>
      <p:ext uri="{BB962C8B-B14F-4D97-AF65-F5344CB8AC3E}">
        <p14:creationId xmlns:p14="http://schemas.microsoft.com/office/powerpoint/2010/main" val="326749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21187"/>
            <a:ext cx="5488203" cy="4472702"/>
          </a:xfrm>
        </p:spPr>
        <p:txBody>
          <a:bodyPr/>
          <a:lstStyle/>
          <a:p>
            <a:endParaRPr lang="en-US" altLang="ja-JP" dirty="0"/>
          </a:p>
          <a:p>
            <a:r>
              <a:rPr lang="ja-JP" altLang="en-US" dirty="0"/>
              <a:t>平成</a:t>
            </a:r>
            <a:r>
              <a:rPr lang="en-US" altLang="ja-JP" dirty="0"/>
              <a:t>23</a:t>
            </a:r>
            <a:r>
              <a:rPr lang="ja-JP" altLang="en-US" dirty="0"/>
              <a:t>年</a:t>
            </a:r>
            <a:r>
              <a:rPr lang="en-US" altLang="ja-JP" dirty="0"/>
              <a:t>3</a:t>
            </a:r>
            <a:r>
              <a:rPr lang="ja-JP" altLang="en-US" dirty="0"/>
              <a:t>月</a:t>
            </a:r>
            <a:r>
              <a:rPr lang="en-US" altLang="ja-JP" dirty="0"/>
              <a:t>4</a:t>
            </a:r>
            <a:r>
              <a:rPr lang="ja-JP" altLang="en-US" dirty="0"/>
              <a:t>日、厚生労働部会と看護問題小委員会の合同部会を開催し、たかが</a:t>
            </a:r>
            <a:r>
              <a:rPr lang="ja-JP" altLang="en-US" dirty="0" err="1"/>
              <a:t>い</a:t>
            </a:r>
            <a:r>
              <a:rPr lang="ja-JP" altLang="en-US" dirty="0"/>
              <a:t>恵美子看護問題小委員会副委員長（参議院議員）が「穏やかな最期を保証するコミュニティづくりのための政策推進について」の中間報告案について説明しました。たかがい副委員長は、中間報告の提言として、在宅での看取りを拡大・推進するために「党の政策方針として位置づけ分野横断的プロジェクトを設立すること」「政府・関係省庁へ問題提起し、多様なルートからの働きかけを強化すること」の</a:t>
            </a:r>
            <a:r>
              <a:rPr lang="en-US" altLang="ja-JP" dirty="0"/>
              <a:t>2</a:t>
            </a:r>
            <a:r>
              <a:rPr lang="ja-JP" altLang="en-US" dirty="0"/>
              <a:t>点を掲げました。</a:t>
            </a:r>
            <a:endParaRPr lang="en-US" altLang="ja-JP" dirty="0"/>
          </a:p>
          <a:p>
            <a:r>
              <a:rPr lang="ja-JP" altLang="en-US" dirty="0"/>
              <a:t>この中間報告案は、最終的に了承され、その後の自由民主党の政策方針に反映されています。</a:t>
            </a:r>
            <a:endParaRPr lang="en-US" altLang="ja-JP" dirty="0"/>
          </a:p>
          <a:p>
            <a:endParaRPr lang="en-US" altLang="ja-JP" dirty="0"/>
          </a:p>
          <a:p>
            <a:r>
              <a:rPr lang="ja-JP" altLang="en-US" dirty="0"/>
              <a:t>また、平成</a:t>
            </a:r>
            <a:r>
              <a:rPr lang="en-US" altLang="ja-JP" dirty="0"/>
              <a:t>25</a:t>
            </a:r>
            <a:r>
              <a:rPr lang="ja-JP" altLang="en-US" dirty="0"/>
              <a:t>年</a:t>
            </a:r>
            <a:r>
              <a:rPr lang="en-US" altLang="ja-JP" dirty="0"/>
              <a:t>11</a:t>
            </a:r>
            <a:r>
              <a:rPr lang="ja-JP" altLang="en-US" dirty="0"/>
              <a:t>月、</a:t>
            </a:r>
            <a:r>
              <a:rPr lang="ja-JP" altLang="en-US" dirty="0">
                <a:solidFill>
                  <a:srgbClr val="FF0000"/>
                </a:solidFill>
              </a:rPr>
              <a:t>政権に復帰した自民党が開いた予算・税制等に関する政策懇談会</a:t>
            </a:r>
            <a:r>
              <a:rPr lang="ja-JP" altLang="en-US" dirty="0"/>
              <a:t>において、組織運動本部厚生関係団体委員長・政務調査会厚生労働部会長宛、日本看護協会・日本看護連盟が始めて共同で「特定行為に係る看護師の研修制度」の早期法制化を要望した。</a:t>
            </a:r>
            <a:endParaRPr lang="en-US" altLang="ja-JP" dirty="0"/>
          </a:p>
          <a:p>
            <a:r>
              <a:rPr lang="ja-JP" altLang="en-US" dirty="0"/>
              <a:t>それを受けて平成</a:t>
            </a:r>
            <a:r>
              <a:rPr lang="en-US" altLang="ja-JP" dirty="0"/>
              <a:t>25</a:t>
            </a:r>
            <a:r>
              <a:rPr lang="ja-JP" altLang="en-US" dirty="0"/>
              <a:t>年</a:t>
            </a:r>
            <a:r>
              <a:rPr lang="en-US" altLang="ja-JP" dirty="0"/>
              <a:t>12</a:t>
            </a:r>
            <a:r>
              <a:rPr lang="ja-JP" altLang="en-US" dirty="0"/>
              <a:t>月の看護関係予算案に「特定行為に係る看護師の研修制度」の円滑な施行に向けた</a:t>
            </a:r>
            <a:r>
              <a:rPr lang="ja-JP" altLang="en-US" dirty="0">
                <a:solidFill>
                  <a:srgbClr val="FF0000"/>
                </a:solidFill>
              </a:rPr>
              <a:t>新規事業</a:t>
            </a:r>
            <a:r>
              <a:rPr lang="ja-JP" altLang="en-US" dirty="0"/>
              <a:t>として、看護師の特定行為に係る研修機関導入促進支援事業が明示され</a:t>
            </a:r>
            <a:r>
              <a:rPr lang="en-US" altLang="ja-JP" dirty="0"/>
              <a:t>3</a:t>
            </a:r>
            <a:r>
              <a:rPr lang="ja-JP" altLang="en-US" dirty="0"/>
              <a:t>年半の検討経緯に終止符が打たれた。</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11</a:t>
            </a:fld>
            <a:endParaRPr kumimoji="1" lang="ja-JP" altLang="en-US"/>
          </a:p>
        </p:txBody>
      </p:sp>
    </p:spTree>
    <p:extLst>
      <p:ext uri="{BB962C8B-B14F-4D97-AF65-F5344CB8AC3E}">
        <p14:creationId xmlns:p14="http://schemas.microsoft.com/office/powerpoint/2010/main" val="23082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看</a:t>
            </a:r>
            <a:r>
              <a:rPr kumimoji="1" lang="ja-JP" altLang="en-US" dirty="0"/>
              <a:t>議連総会のトピックス</a:t>
            </a:r>
            <a:endParaRPr kumimoji="1" lang="en-US" altLang="ja-JP" dirty="0"/>
          </a:p>
          <a:p>
            <a:endParaRPr lang="en-US" altLang="ja-JP" dirty="0"/>
          </a:p>
          <a:p>
            <a:r>
              <a:rPr kumimoji="1" lang="ja-JP" altLang="en-US" dirty="0"/>
              <a:t>１．大雪に見舞われた第</a:t>
            </a:r>
            <a:r>
              <a:rPr lang="en-US" altLang="ja-JP" dirty="0"/>
              <a:t>103</a:t>
            </a:r>
            <a:r>
              <a:rPr kumimoji="1" lang="ja-JP" altLang="en-US" dirty="0"/>
              <a:t>回看護師国家試験の追加試験の件</a:t>
            </a:r>
            <a:endParaRPr kumimoji="1" lang="en-US" altLang="ja-JP" dirty="0"/>
          </a:p>
          <a:p>
            <a:endParaRPr lang="en-US" altLang="ja-JP" dirty="0"/>
          </a:p>
          <a:p>
            <a:r>
              <a:rPr kumimoji="1" lang="ja-JP" altLang="en-US" dirty="0"/>
              <a:t>２．新たな財政支援制度の件</a:t>
            </a:r>
            <a:endParaRPr kumimoji="1" lang="en-US" altLang="ja-JP" dirty="0"/>
          </a:p>
          <a:p>
            <a:r>
              <a:rPr lang="ja-JP" altLang="en-US" dirty="0"/>
              <a:t>　　</a:t>
            </a:r>
            <a:r>
              <a:rPr kumimoji="1" lang="ja-JP" altLang="en-US" dirty="0"/>
              <a:t>新基金の確保に向けて現場からの様々なアイデアが必要</a:t>
            </a:r>
            <a:endParaRPr kumimoji="1" lang="en-US" altLang="ja-JP" dirty="0"/>
          </a:p>
          <a:p>
            <a:endParaRPr lang="en-US" altLang="ja-JP" dirty="0"/>
          </a:p>
          <a:p>
            <a:r>
              <a:rPr kumimoji="1" lang="ja-JP" altLang="en-US" dirty="0"/>
              <a:t>３．各団体からの要望</a:t>
            </a:r>
            <a:endParaRPr kumimoji="1" lang="en-US" altLang="ja-JP" dirty="0"/>
          </a:p>
          <a:p>
            <a:endParaRPr lang="en-US" altLang="ja-JP" dirty="0"/>
          </a:p>
          <a:p>
            <a:r>
              <a:rPr kumimoji="1" lang="ja-JP" altLang="en-US" dirty="0"/>
              <a:t>　＊最後に</a:t>
            </a:r>
            <a:r>
              <a:rPr lang="ja-JP" altLang="en-US" dirty="0"/>
              <a:t>草間会長から看護連盟はいつの時期もぶれることなく最大規模の自民</a:t>
            </a:r>
            <a:endParaRPr lang="en-US" altLang="ja-JP" dirty="0"/>
          </a:p>
          <a:p>
            <a:r>
              <a:rPr lang="ja-JP" altLang="en-US" dirty="0"/>
              <a:t>　　党の支援団体であり、看護政策を実現するための組織である。看護が元気に</a:t>
            </a:r>
            <a:endParaRPr lang="en-US" altLang="ja-JP" dirty="0"/>
          </a:p>
          <a:p>
            <a:r>
              <a:rPr lang="ja-JP" altLang="en-US" dirty="0"/>
              <a:t>　　なるようにしっかりサポートをお願いすると締めくくりの挨拶をした。</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12</a:t>
            </a:fld>
            <a:endParaRPr kumimoji="1" lang="ja-JP" altLang="en-US"/>
          </a:p>
        </p:txBody>
      </p:sp>
    </p:spTree>
    <p:extLst>
      <p:ext uri="{BB962C8B-B14F-4D97-AF65-F5344CB8AC3E}">
        <p14:creationId xmlns:p14="http://schemas.microsoft.com/office/powerpoint/2010/main" val="73619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lang="ja-JP" altLang="en-US" dirty="0"/>
              <a:t>自民党内にプロジェクトチームをつくることができた背景には、</a:t>
            </a:r>
            <a:endParaRPr lang="en-US" altLang="ja-JP" dirty="0"/>
          </a:p>
          <a:p>
            <a:r>
              <a:rPr lang="ja-JP" altLang="en-US" dirty="0"/>
              <a:t>石本茂先生がつくった「看護問題対策議員連盟」の存在があります。</a:t>
            </a:r>
            <a:endParaRPr lang="en-US" altLang="ja-JP" dirty="0"/>
          </a:p>
          <a:p>
            <a:endParaRPr kumimoji="1" lang="en-US" altLang="ja-JP" dirty="0"/>
          </a:p>
          <a:p>
            <a:r>
              <a:rPr kumimoji="1" lang="ja-JP" altLang="en-US" dirty="0"/>
              <a:t>この議員連盟を通じ、長年にわたり看護に関する様々な課題について議論を重ねていたため、自民党の多くの議員に看護に対する理解が深まっていました。</a:t>
            </a:r>
            <a:endParaRPr kumimoji="1" lang="en-US" altLang="ja-JP" dirty="0"/>
          </a:p>
          <a:p>
            <a:endParaRPr lang="en-US" altLang="ja-JP" dirty="0"/>
          </a:p>
          <a:p>
            <a:r>
              <a:rPr lang="ja-JP" altLang="en-US" dirty="0"/>
              <a:t>このように、普段から議員に看護を理解してもらうという地道な活動が、法改正のために必要なのです。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13</a:t>
            </a:fld>
            <a:endParaRPr kumimoji="1" lang="ja-JP" altLang="en-US"/>
          </a:p>
        </p:txBody>
      </p:sp>
    </p:spTree>
    <p:extLst>
      <p:ext uri="{BB962C8B-B14F-4D97-AF65-F5344CB8AC3E}">
        <p14:creationId xmlns:p14="http://schemas.microsoft.com/office/powerpoint/2010/main" val="187709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4206" y="4970619"/>
            <a:ext cx="5444743" cy="4199406"/>
          </a:xfrm>
        </p:spPr>
        <p:txBody>
          <a:bodyPr/>
          <a:lstStyle/>
          <a:p>
            <a:r>
              <a:rPr kumimoji="1" lang="en-US" altLang="ja-JP" dirty="0"/>
              <a:t>2</a:t>
            </a:r>
            <a:r>
              <a:rPr kumimoji="1" lang="ja-JP" altLang="en-US" dirty="0"/>
              <a:t>月</a:t>
            </a:r>
            <a:r>
              <a:rPr kumimoji="1" lang="en-US" altLang="ja-JP" dirty="0"/>
              <a:t>25</a:t>
            </a:r>
            <a:r>
              <a:rPr kumimoji="1" lang="ja-JP" altLang="en-US" dirty="0"/>
              <a:t>日　「雪害被害者への看護師国家試験再実施等の早急な救済を求める</a:t>
            </a:r>
            <a:endParaRPr kumimoji="1" lang="en-US" altLang="ja-JP" dirty="0"/>
          </a:p>
          <a:p>
            <a:r>
              <a:rPr lang="ja-JP" altLang="en-US" dirty="0"/>
              <a:t>　　　　　　　</a:t>
            </a:r>
            <a:r>
              <a:rPr kumimoji="1" lang="ja-JP" altLang="en-US" dirty="0"/>
              <a:t>決議」</a:t>
            </a:r>
            <a:endParaRPr kumimoji="1" lang="en-US" altLang="ja-JP" dirty="0"/>
          </a:p>
          <a:p>
            <a:r>
              <a:rPr lang="en-US" altLang="ja-JP" dirty="0"/>
              <a:t>2</a:t>
            </a:r>
            <a:r>
              <a:rPr lang="ja-JP" altLang="en-US" dirty="0"/>
              <a:t>月</a:t>
            </a:r>
            <a:r>
              <a:rPr lang="en-US" altLang="ja-JP" dirty="0"/>
              <a:t>27</a:t>
            </a:r>
            <a:r>
              <a:rPr lang="ja-JP" altLang="en-US" dirty="0"/>
              <a:t>日　厚生労働大臣に提言・要請</a:t>
            </a:r>
            <a:endParaRPr lang="en-US" altLang="ja-JP" dirty="0"/>
          </a:p>
          <a:p>
            <a:r>
              <a:rPr kumimoji="1" lang="ja-JP" altLang="en-US" dirty="0"/>
              <a:t>　　　　　</a:t>
            </a:r>
            <a:r>
              <a:rPr kumimoji="1" lang="ja-JP" altLang="en-US" dirty="0">
                <a:solidFill>
                  <a:srgbClr val="FF0000"/>
                </a:solidFill>
              </a:rPr>
              <a:t>　自民党看議連</a:t>
            </a:r>
            <a:r>
              <a:rPr kumimoji="1" lang="ja-JP" altLang="en-US" dirty="0"/>
              <a:t>・</a:t>
            </a:r>
            <a:r>
              <a:rPr kumimoji="1" lang="ja-JP" altLang="en-US" dirty="0">
                <a:solidFill>
                  <a:srgbClr val="FF0000"/>
                </a:solidFill>
              </a:rPr>
              <a:t>災害対策特別委員会</a:t>
            </a:r>
            <a:r>
              <a:rPr kumimoji="1" lang="ja-JP" altLang="en-US" dirty="0"/>
              <a:t>、</a:t>
            </a:r>
            <a:r>
              <a:rPr kumimoji="1" lang="ja-JP" altLang="en-US" dirty="0">
                <a:solidFill>
                  <a:srgbClr val="FF0000"/>
                </a:solidFill>
              </a:rPr>
              <a:t>日本医師会</a:t>
            </a:r>
            <a:r>
              <a:rPr kumimoji="1" lang="ja-JP" altLang="en-US" dirty="0"/>
              <a:t>、</a:t>
            </a:r>
            <a:r>
              <a:rPr kumimoji="1" lang="ja-JP" altLang="en-US" dirty="0">
                <a:solidFill>
                  <a:srgbClr val="FF0000"/>
                </a:solidFill>
              </a:rPr>
              <a:t>日本看護連盟</a:t>
            </a:r>
            <a:endParaRPr kumimoji="1" lang="en-US" altLang="ja-JP" dirty="0">
              <a:solidFill>
                <a:srgbClr val="FF0000"/>
              </a:solidFill>
            </a:endParaRPr>
          </a:p>
          <a:p>
            <a:r>
              <a:rPr lang="ja-JP" altLang="en-US" dirty="0"/>
              <a:t>　　　　　　　＊なぜ日本看護協会が共に行動しなかったか？？</a:t>
            </a:r>
            <a:endParaRPr lang="en-US" altLang="ja-JP" dirty="0"/>
          </a:p>
          <a:p>
            <a:r>
              <a:rPr kumimoji="1" lang="ja-JP" altLang="en-US" dirty="0"/>
              <a:t>　　　　　　　　日本看護協会長は医道審議会のメンバー</a:t>
            </a:r>
            <a:endParaRPr kumimoji="1" lang="en-US" altLang="ja-JP" dirty="0"/>
          </a:p>
          <a:p>
            <a:r>
              <a:rPr lang="ja-JP" altLang="en-US" dirty="0"/>
              <a:t>　　　　　　　（追加受験については審議会での決定事項として厚労省から　</a:t>
            </a:r>
            <a:endParaRPr lang="en-US" altLang="ja-JP" dirty="0"/>
          </a:p>
          <a:p>
            <a:r>
              <a:rPr lang="ja-JP" altLang="en-US" dirty="0"/>
              <a:t>　　　　　　　　　ホームページで通知済み）</a:t>
            </a:r>
            <a:endParaRPr kumimoji="1" lang="en-US" altLang="ja-JP" dirty="0"/>
          </a:p>
          <a:p>
            <a:r>
              <a:rPr kumimoji="1" lang="en-US" altLang="ja-JP" dirty="0"/>
              <a:t>3</a:t>
            </a:r>
            <a:r>
              <a:rPr kumimoji="1" lang="ja-JP" altLang="en-US" dirty="0"/>
              <a:t>月</a:t>
            </a:r>
            <a:r>
              <a:rPr kumimoji="1" lang="en-US" altLang="ja-JP" dirty="0"/>
              <a:t>2</a:t>
            </a:r>
            <a:r>
              <a:rPr kumimoji="1" lang="ja-JP" altLang="en-US" dirty="0"/>
              <a:t>日　田村大臣により医道審議会緊急招集</a:t>
            </a:r>
            <a:endParaRPr kumimoji="1" lang="en-US" altLang="ja-JP" dirty="0"/>
          </a:p>
          <a:p>
            <a:r>
              <a:rPr lang="ja-JP" altLang="en-US" dirty="0"/>
              <a:t>　　　想定外の自然災害の下で生じたもので、今回限りの取り扱いとして</a:t>
            </a:r>
            <a:r>
              <a:rPr kumimoji="1" lang="ja-JP" altLang="en-US" dirty="0"/>
              <a:t>宮城・</a:t>
            </a:r>
            <a:endParaRPr kumimoji="1" lang="en-US" altLang="ja-JP" dirty="0"/>
          </a:p>
          <a:p>
            <a:r>
              <a:rPr lang="ja-JP" altLang="en-US" dirty="0"/>
              <a:t>　　　</a:t>
            </a:r>
            <a:r>
              <a:rPr kumimoji="1" lang="ja-JP" altLang="en-US" dirty="0"/>
              <a:t>東京・愛知の</a:t>
            </a:r>
            <a:r>
              <a:rPr kumimoji="1" lang="en-US" altLang="ja-JP" dirty="0"/>
              <a:t>3</a:t>
            </a:r>
            <a:r>
              <a:rPr kumimoji="1" lang="ja-JP" altLang="en-US" dirty="0"/>
              <a:t>会場で受験した者について申し出をした上で受験を</a:t>
            </a:r>
            <a:r>
              <a:rPr lang="ja-JP" altLang="en-US" dirty="0"/>
              <a:t>認め</a:t>
            </a:r>
            <a:endParaRPr lang="en-US" altLang="ja-JP" dirty="0"/>
          </a:p>
          <a:p>
            <a:r>
              <a:rPr lang="ja-JP" altLang="en-US" dirty="0"/>
              <a:t>　　　る。申し出が認められた者については</a:t>
            </a:r>
            <a:r>
              <a:rPr lang="en-US" altLang="ja-JP" dirty="0"/>
              <a:t>2</a:t>
            </a:r>
            <a:r>
              <a:rPr lang="ja-JP" altLang="en-US" dirty="0"/>
              <a:t>月</a:t>
            </a:r>
            <a:r>
              <a:rPr lang="en-US" altLang="ja-JP" dirty="0"/>
              <a:t>16</a:t>
            </a:r>
            <a:r>
              <a:rPr lang="ja-JP" altLang="en-US" dirty="0"/>
              <a:t>日の受験は無効とする。</a:t>
            </a:r>
            <a:endParaRPr lang="en-US" altLang="ja-JP" dirty="0"/>
          </a:p>
          <a:p>
            <a:endParaRPr kumimoji="1" lang="en-US" altLang="ja-JP" dirty="0"/>
          </a:p>
          <a:p>
            <a:r>
              <a:rPr kumimoji="1" lang="en-US" altLang="ja-JP" dirty="0"/>
              <a:t>3</a:t>
            </a:r>
            <a:r>
              <a:rPr kumimoji="1" lang="ja-JP" altLang="en-US" dirty="0"/>
              <a:t>月</a:t>
            </a:r>
            <a:r>
              <a:rPr kumimoji="1" lang="en-US" altLang="ja-JP" dirty="0"/>
              <a:t>19</a:t>
            </a:r>
            <a:r>
              <a:rPr kumimoji="1" lang="ja-JP" altLang="en-US" dirty="0"/>
              <a:t>日　追加試験　宮城・東京・愛知会場で</a:t>
            </a:r>
            <a:r>
              <a:rPr kumimoji="1" lang="en-US" altLang="ja-JP" dirty="0"/>
              <a:t>834</a:t>
            </a:r>
            <a:r>
              <a:rPr kumimoji="1" lang="ja-JP" altLang="en-US" dirty="0"/>
              <a:t>人受験、</a:t>
            </a:r>
            <a:r>
              <a:rPr kumimoji="1" lang="en-US" altLang="ja-JP" dirty="0"/>
              <a:t>595</a:t>
            </a:r>
            <a:r>
              <a:rPr kumimoji="1" lang="ja-JP" altLang="en-US" dirty="0"/>
              <a:t>人合格</a:t>
            </a:r>
            <a:endParaRPr lang="en-US" altLang="ja-JP" dirty="0"/>
          </a:p>
          <a:p>
            <a:endParaRPr kumimoji="1" lang="en-US" altLang="ja-JP" dirty="0"/>
          </a:p>
          <a:p>
            <a:r>
              <a:rPr lang="en-US" altLang="ja-JP" dirty="0"/>
              <a:t>4</a:t>
            </a:r>
            <a:r>
              <a:rPr lang="ja-JP" altLang="en-US" dirty="0"/>
              <a:t>月</a:t>
            </a:r>
            <a:r>
              <a:rPr lang="en-US" altLang="ja-JP" dirty="0"/>
              <a:t>15</a:t>
            </a:r>
            <a:r>
              <a:rPr lang="ja-JP" altLang="en-US" dirty="0"/>
              <a:t>日看護協会ニュースの取り扱い！</a:t>
            </a:r>
            <a:endParaRPr lang="en-US" altLang="ja-JP" dirty="0"/>
          </a:p>
          <a:p>
            <a:r>
              <a:rPr kumimoji="1" lang="ja-JP" altLang="en-US" dirty="0"/>
              <a:t>　　　看護師国家試験追加試験含め</a:t>
            </a:r>
            <a:r>
              <a:rPr kumimoji="1" lang="en-US" altLang="ja-JP" dirty="0"/>
              <a:t>53,500</a:t>
            </a:r>
            <a:r>
              <a:rPr kumimoji="1" lang="ja-JP" altLang="en-US" dirty="0"/>
              <a:t>が合格</a:t>
            </a:r>
            <a:endParaRPr kumimoji="1" lang="en-US" altLang="ja-JP" dirty="0"/>
          </a:p>
          <a:p>
            <a:r>
              <a:rPr lang="ja-JP" altLang="en-US" dirty="0"/>
              <a:t>　　　＊大雪の影響により受験できなかった地域（宮城・東京・愛知）について</a:t>
            </a:r>
            <a:endParaRPr lang="en-US" altLang="ja-JP" dirty="0"/>
          </a:p>
          <a:p>
            <a:r>
              <a:rPr lang="ja-JP" altLang="en-US" dirty="0"/>
              <a:t>　　　　</a:t>
            </a:r>
            <a:r>
              <a:rPr lang="en-US" altLang="ja-JP" dirty="0"/>
              <a:t>3</a:t>
            </a:r>
            <a:r>
              <a:rPr lang="ja-JP" altLang="en-US" dirty="0"/>
              <a:t>月</a:t>
            </a:r>
            <a:r>
              <a:rPr lang="en-US" altLang="ja-JP" dirty="0"/>
              <a:t>19</a:t>
            </a:r>
            <a:r>
              <a:rPr lang="ja-JP" altLang="en-US" dirty="0"/>
              <a:t>日に</a:t>
            </a:r>
            <a:r>
              <a:rPr kumimoji="1" lang="ja-JP" altLang="en-US" dirty="0"/>
              <a:t>追加試験を行い、</a:t>
            </a:r>
            <a:r>
              <a:rPr kumimoji="1" lang="en-US" altLang="ja-JP" dirty="0"/>
              <a:t>29</a:t>
            </a:r>
            <a:r>
              <a:rPr kumimoji="1" lang="ja-JP" altLang="en-US" dirty="0"/>
              <a:t>日に追加分の合格発表があった。</a:t>
            </a:r>
            <a:endParaRPr kumimoji="1" lang="en-US" altLang="ja-JP" dirty="0"/>
          </a:p>
          <a:p>
            <a:endParaRPr lang="en-US" altLang="ja-JP" dirty="0"/>
          </a:p>
          <a:p>
            <a:r>
              <a:rPr kumimoji="1" lang="ja-JP" altLang="en-US" dirty="0"/>
              <a:t>　　　＊何故、看護の議員の活動があってと言えないか？？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14</a:t>
            </a:fld>
            <a:endParaRPr kumimoji="1" lang="ja-JP" altLang="en-US"/>
          </a:p>
        </p:txBody>
      </p:sp>
    </p:spTree>
    <p:extLst>
      <p:ext uri="{BB962C8B-B14F-4D97-AF65-F5344CB8AC3E}">
        <p14:creationId xmlns:p14="http://schemas.microsoft.com/office/powerpoint/2010/main" val="232215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r>
              <a:rPr lang="ja-JP" altLang="en-US" u="sng" dirty="0"/>
              <a:t>この章のねらい：</a:t>
            </a:r>
            <a:endParaRPr lang="en-US" altLang="ja-JP" u="sng" dirty="0"/>
          </a:p>
          <a:p>
            <a:pPr>
              <a:spcBef>
                <a:spcPct val="0"/>
              </a:spcBef>
            </a:pPr>
            <a:endParaRPr lang="en-US" altLang="ja-JP" dirty="0"/>
          </a:p>
          <a:p>
            <a:pPr>
              <a:spcBef>
                <a:spcPct val="0"/>
              </a:spcBef>
            </a:pPr>
            <a:endParaRPr lang="en-US" altLang="ja-JP" dirty="0"/>
          </a:p>
          <a:p>
            <a:r>
              <a:rPr lang="ja-JP" altLang="en-US" dirty="0"/>
              <a:t>平成</a:t>
            </a:r>
            <a:r>
              <a:rPr lang="en-US" altLang="ja-JP" dirty="0"/>
              <a:t>21</a:t>
            </a:r>
            <a:r>
              <a:rPr lang="ja-JP" altLang="en-US" dirty="0"/>
              <a:t>年に成立し、平成</a:t>
            </a:r>
            <a:r>
              <a:rPr lang="en-US" altLang="ja-JP" dirty="0"/>
              <a:t>22</a:t>
            </a:r>
            <a:r>
              <a:rPr lang="ja-JP" altLang="en-US" dirty="0"/>
              <a:t>年</a:t>
            </a:r>
            <a:r>
              <a:rPr lang="en-US" altLang="ja-JP" dirty="0"/>
              <a:t>4</a:t>
            </a:r>
            <a:r>
              <a:rPr lang="ja-JP" altLang="en-US" dirty="0"/>
              <a:t>月から実施されている、卒後臨床研修の努力義務化について、成立までのプロセスをまとめました。</a:t>
            </a:r>
            <a:endParaRPr lang="en-US" altLang="ja-JP" dirty="0"/>
          </a:p>
          <a:p>
            <a:endParaRPr lang="en-US" altLang="ja-JP" dirty="0"/>
          </a:p>
          <a:p>
            <a:r>
              <a:rPr lang="ja-JP" altLang="en-US" dirty="0"/>
              <a:t>政策過程について理解する上で、とてもよい事例になります。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15</a:t>
            </a:fld>
            <a:endParaRPr kumimoji="1" lang="ja-JP" altLang="en-US"/>
          </a:p>
        </p:txBody>
      </p:sp>
    </p:spTree>
    <p:extLst>
      <p:ext uri="{BB962C8B-B14F-4D97-AF65-F5344CB8AC3E}">
        <p14:creationId xmlns:p14="http://schemas.microsoft.com/office/powerpoint/2010/main" val="2882484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lang="ja-JP" altLang="en-US" dirty="0"/>
              <a:t>看護職員不足については、潜在看護職員の再就業の促進をすすめてきましたが、そう簡単ではないことがわかってきました。</a:t>
            </a:r>
            <a:endParaRPr lang="en-US" altLang="ja-JP" dirty="0"/>
          </a:p>
          <a:p>
            <a:endParaRPr kumimoji="1" lang="en-US" altLang="ja-JP" dirty="0"/>
          </a:p>
          <a:p>
            <a:r>
              <a:rPr lang="ja-JP" altLang="en-US" dirty="0"/>
              <a:t>そこで看護職員不足の原因を改めて明確にし、「離職防止対策」を進める方針を日本看護協会が決定しました。その中でも特に、新人看護師が</a:t>
            </a:r>
            <a:r>
              <a:rPr lang="en-US" altLang="ja-JP" dirty="0"/>
              <a:t>1</a:t>
            </a:r>
            <a:r>
              <a:rPr lang="ja-JP" altLang="en-US" dirty="0"/>
              <a:t>年以内に多く辞めることに着目し、この対策のために「基礎教育の年限延長」と「卒後臨床研修の制度化」を、法改正する方針をたてました。</a:t>
            </a:r>
            <a:endParaRPr lang="en-US" altLang="ja-JP" dirty="0"/>
          </a:p>
          <a:p>
            <a:endParaRPr lang="en-US" altLang="ja-JP" dirty="0"/>
          </a:p>
          <a:p>
            <a:endParaRPr lang="en-US" altLang="ja-JP" dirty="0"/>
          </a:p>
          <a:p>
            <a:r>
              <a:rPr lang="ja-JP" altLang="en-US" dirty="0"/>
              <a:t>方針確定後、まず行ったのは、関係者や国民に対するキャンペーンです。日本看護協会は「今こそ看護基礎教育改革を」という資料をつくり、基礎教育の年限延長を中心に、法改正の雰囲気づくりを行いました。</a:t>
            </a:r>
            <a:endParaRPr lang="en-US" altLang="ja-JP" dirty="0"/>
          </a:p>
          <a:p>
            <a:endParaRPr lang="en-US" altLang="ja-JP" dirty="0"/>
          </a:p>
          <a:p>
            <a:r>
              <a:rPr lang="ja-JP" altLang="en-US" dirty="0"/>
              <a:t>この際のポイントは、「わかりやすさ」。なぜいまこの問題を取り上げるのかを、メディア、学会などで何度も何度も説明をしました。</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16</a:t>
            </a:fld>
            <a:endParaRPr kumimoji="1" lang="ja-JP" altLang="en-US"/>
          </a:p>
        </p:txBody>
      </p:sp>
    </p:spTree>
    <p:extLst>
      <p:ext uri="{BB962C8B-B14F-4D97-AF65-F5344CB8AC3E}">
        <p14:creationId xmlns:p14="http://schemas.microsoft.com/office/powerpoint/2010/main" val="233687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卒後臨床研修制度の努力義務化が制度化された経緯の概要</a:t>
            </a:r>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17</a:t>
            </a:fld>
            <a:endParaRPr kumimoji="1" lang="ja-JP" altLang="en-US"/>
          </a:p>
        </p:txBody>
      </p:sp>
    </p:spTree>
    <p:extLst>
      <p:ext uri="{BB962C8B-B14F-4D97-AF65-F5344CB8AC3E}">
        <p14:creationId xmlns:p14="http://schemas.microsoft.com/office/powerpoint/2010/main" val="262257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18</a:t>
            </a:fld>
            <a:endParaRPr kumimoji="1" lang="ja-JP" altLang="en-US"/>
          </a:p>
        </p:txBody>
      </p:sp>
    </p:spTree>
    <p:extLst>
      <p:ext uri="{BB962C8B-B14F-4D97-AF65-F5344CB8AC3E}">
        <p14:creationId xmlns:p14="http://schemas.microsoft.com/office/powerpoint/2010/main" val="244880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「現場の声」を活かすこれからの看護政策となる</a:t>
            </a:r>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19</a:t>
            </a:fld>
            <a:endParaRPr kumimoji="1" lang="ja-JP" altLang="en-US"/>
          </a:p>
        </p:txBody>
      </p:sp>
    </p:spTree>
    <p:extLst>
      <p:ext uri="{BB962C8B-B14F-4D97-AF65-F5344CB8AC3E}">
        <p14:creationId xmlns:p14="http://schemas.microsoft.com/office/powerpoint/2010/main" val="330266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endParaRPr lang="en-US" altLang="ja-JP" u="sng" dirty="0"/>
          </a:p>
          <a:p>
            <a:pPr>
              <a:spcBef>
                <a:spcPct val="0"/>
              </a:spcBef>
            </a:pPr>
            <a:r>
              <a:rPr lang="ja-JP" altLang="en-US" u="sng" dirty="0"/>
              <a:t>この章のねらい：</a:t>
            </a:r>
            <a:endParaRPr lang="en-US" altLang="ja-JP" u="sng" dirty="0"/>
          </a:p>
          <a:p>
            <a:pPr>
              <a:spcBef>
                <a:spcPct val="0"/>
              </a:spcBef>
            </a:pPr>
            <a:endParaRPr lang="en-US" altLang="ja-JP" dirty="0"/>
          </a:p>
          <a:p>
            <a:pPr>
              <a:spcBef>
                <a:spcPct val="0"/>
              </a:spcBef>
            </a:pPr>
            <a:r>
              <a:rPr lang="ja-JP" altLang="en-US" dirty="0"/>
              <a:t>まず、基礎研修の復習をします。</a:t>
            </a:r>
            <a:endParaRPr lang="en-US" altLang="ja-JP" dirty="0"/>
          </a:p>
          <a:p>
            <a:pPr>
              <a:spcBef>
                <a:spcPct val="0"/>
              </a:spcBef>
            </a:pPr>
            <a:endParaRPr lang="en-US" altLang="ja-JP" dirty="0"/>
          </a:p>
          <a:p>
            <a:pPr>
              <a:spcBef>
                <a:spcPct val="0"/>
              </a:spcBef>
            </a:pPr>
            <a:r>
              <a:rPr lang="ja-JP" altLang="en-US" dirty="0"/>
              <a:t>・看護協会と看護連盟の関係</a:t>
            </a:r>
            <a:endParaRPr lang="en-US" altLang="ja-JP" dirty="0"/>
          </a:p>
          <a:p>
            <a:pPr>
              <a:spcBef>
                <a:spcPct val="0"/>
              </a:spcBef>
            </a:pPr>
            <a:r>
              <a:rPr lang="ja-JP" altLang="en-US" dirty="0"/>
              <a:t>・これまでの主な成果</a:t>
            </a:r>
            <a:endParaRPr lang="en-US" altLang="ja-JP" dirty="0"/>
          </a:p>
          <a:p>
            <a:pPr>
              <a:spcBef>
                <a:spcPct val="0"/>
              </a:spcBef>
            </a:pPr>
            <a:r>
              <a:rPr lang="ja-JP" altLang="en-US" dirty="0"/>
              <a:t>・政治活動と選挙活動</a:t>
            </a:r>
            <a:endParaRPr lang="en-US" altLang="ja-JP" dirty="0"/>
          </a:p>
          <a:p>
            <a:pPr>
              <a:spcBef>
                <a:spcPct val="0"/>
              </a:spcBef>
            </a:pPr>
            <a:endParaRPr lang="en-US" altLang="ja-JP" dirty="0"/>
          </a:p>
          <a:p>
            <a:pPr>
              <a:spcBef>
                <a:spcPct val="0"/>
              </a:spcBef>
            </a:pPr>
            <a:endParaRPr lang="en-US" altLang="ja-JP" dirty="0"/>
          </a:p>
          <a:p>
            <a:pPr>
              <a:spcBef>
                <a:spcPct val="0"/>
              </a:spcBef>
            </a:pPr>
            <a:endParaRPr lang="en-US" altLang="ja-JP" dirty="0"/>
          </a:p>
          <a:p>
            <a:pPr>
              <a:spcBef>
                <a:spcPct val="0"/>
              </a:spcBef>
            </a:pPr>
            <a:endParaRPr lang="en-US" altLang="ja-JP" dirty="0"/>
          </a:p>
          <a:p>
            <a:pPr>
              <a:spcBef>
                <a:spcPct val="0"/>
              </a:spcBef>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a:t>
            </a:fld>
            <a:endParaRPr kumimoji="1" lang="ja-JP" altLang="en-US"/>
          </a:p>
        </p:txBody>
      </p:sp>
    </p:spTree>
    <p:extLst>
      <p:ext uri="{BB962C8B-B14F-4D97-AF65-F5344CB8AC3E}">
        <p14:creationId xmlns:p14="http://schemas.microsoft.com/office/powerpoint/2010/main" val="345072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r>
              <a:rPr lang="ja-JP" altLang="en-US" u="sng" dirty="0"/>
              <a:t>この章のねらい：</a:t>
            </a:r>
            <a:endParaRPr lang="en-US" altLang="ja-JP" u="sng" dirty="0"/>
          </a:p>
          <a:p>
            <a:pPr>
              <a:spcBef>
                <a:spcPct val="0"/>
              </a:spcBef>
            </a:pPr>
            <a:endParaRPr lang="en-US" altLang="ja-JP" dirty="0"/>
          </a:p>
          <a:p>
            <a:pPr>
              <a:spcBef>
                <a:spcPct val="0"/>
              </a:spcBef>
            </a:pPr>
            <a:endParaRPr lang="en-US" altLang="ja-JP"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20</a:t>
            </a:fld>
            <a:endParaRPr kumimoji="1" lang="ja-JP" altLang="en-US"/>
          </a:p>
        </p:txBody>
      </p:sp>
    </p:spTree>
    <p:extLst>
      <p:ext uri="{BB962C8B-B14F-4D97-AF65-F5344CB8AC3E}">
        <p14:creationId xmlns:p14="http://schemas.microsoft.com/office/powerpoint/2010/main" val="190618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月</a:t>
            </a:r>
            <a:r>
              <a:rPr kumimoji="1" lang="en-US" altLang="ja-JP" dirty="0"/>
              <a:t>14</a:t>
            </a:r>
            <a:r>
              <a:rPr kumimoji="1" lang="ja-JP" altLang="en-US" dirty="0"/>
              <a:t>日、衆議院厚生労働委員会ではあべ俊子議員が安倍総理に質問、</a:t>
            </a:r>
            <a:r>
              <a:rPr kumimoji="1" lang="en-US" altLang="ja-JP" dirty="0"/>
              <a:t>5</a:t>
            </a:r>
            <a:r>
              <a:rPr kumimoji="1" lang="ja-JP" altLang="en-US" dirty="0"/>
              <a:t>月</a:t>
            </a:r>
            <a:r>
              <a:rPr kumimoji="1" lang="en-US" altLang="ja-JP" dirty="0"/>
              <a:t>15</a:t>
            </a:r>
            <a:r>
              <a:rPr kumimoji="1" lang="ja-JP" altLang="en-US" dirty="0"/>
              <a:t>日本会議では議事運営委員として活躍。</a:t>
            </a:r>
            <a:endParaRPr kumimoji="1" lang="en-US" altLang="ja-JP" dirty="0"/>
          </a:p>
          <a:p>
            <a:r>
              <a:rPr kumimoji="1" lang="en-US" altLang="ja-JP" dirty="0"/>
              <a:t>6</a:t>
            </a:r>
            <a:r>
              <a:rPr kumimoji="1" lang="ja-JP" altLang="en-US" dirty="0"/>
              <a:t>月</a:t>
            </a:r>
            <a:r>
              <a:rPr kumimoji="1" lang="en-US" altLang="ja-JP" dirty="0"/>
              <a:t>17</a:t>
            </a:r>
            <a:r>
              <a:rPr kumimoji="1" lang="ja-JP" altLang="en-US" dirty="0"/>
              <a:t>日、参議院厚生労働委員会審議、</a:t>
            </a:r>
            <a:r>
              <a:rPr kumimoji="1" lang="en-US" altLang="ja-JP" dirty="0"/>
              <a:t>6</a:t>
            </a:r>
            <a:r>
              <a:rPr kumimoji="1" lang="ja-JP" altLang="en-US" dirty="0"/>
              <a:t>月</a:t>
            </a:r>
            <a:r>
              <a:rPr kumimoji="1" lang="en-US" altLang="ja-JP" dirty="0"/>
              <a:t>18</a:t>
            </a:r>
            <a:r>
              <a:rPr kumimoji="1" lang="ja-JP" altLang="en-US" dirty="0"/>
              <a:t>日、たかが</a:t>
            </a:r>
            <a:r>
              <a:rPr kumimoji="1" lang="ja-JP" altLang="en-US" dirty="0" err="1"/>
              <a:t>い</a:t>
            </a:r>
            <a:r>
              <a:rPr kumimoji="1" lang="ja-JP" altLang="en-US" dirty="0"/>
              <a:t>議員が参議院本会議で与党代表で法案賛成討論を行った。</a:t>
            </a:r>
            <a:endParaRPr kumimoji="1" lang="en-US" altLang="ja-JP" dirty="0"/>
          </a:p>
          <a:p>
            <a:r>
              <a:rPr lang="ja-JP" altLang="en-US" dirty="0"/>
              <a:t>採決の結果は、</a:t>
            </a:r>
            <a:r>
              <a:rPr lang="en-US" altLang="ja-JP" dirty="0"/>
              <a:t>22</a:t>
            </a:r>
            <a:r>
              <a:rPr lang="ja-JP" altLang="en-US" dirty="0"/>
              <a:t>項目の付帯決議案とともに賛成</a:t>
            </a:r>
            <a:r>
              <a:rPr lang="en-US" altLang="ja-JP" dirty="0"/>
              <a:t>135</a:t>
            </a:r>
            <a:r>
              <a:rPr lang="ja-JP" altLang="en-US" dirty="0" err="1"/>
              <a:t>、</a:t>
            </a:r>
            <a:r>
              <a:rPr lang="ja-JP" altLang="en-US" dirty="0"/>
              <a:t>反対</a:t>
            </a:r>
            <a:r>
              <a:rPr lang="en-US" altLang="ja-JP" dirty="0"/>
              <a:t>106</a:t>
            </a:r>
            <a:r>
              <a:rPr lang="ja-JP" altLang="en-US" dirty="0"/>
              <a:t>で可決・成立した。</a:t>
            </a:r>
            <a:endParaRPr kumimoji="1" lang="ja-JP" altLang="en-US" dirty="0"/>
          </a:p>
        </p:txBody>
      </p:sp>
      <p:sp>
        <p:nvSpPr>
          <p:cNvPr id="4" name="スライド番号プレースホルダー 3"/>
          <p:cNvSpPr>
            <a:spLocks noGrp="1"/>
          </p:cNvSpPr>
          <p:nvPr>
            <p:ph type="sldNum" sz="quarter" idx="10"/>
          </p:nvPr>
        </p:nvSpPr>
        <p:spPr/>
        <p:txBody>
          <a:bodyPr/>
          <a:lstStyle/>
          <a:p>
            <a:fld id="{ED9D0237-DEC7-47BC-B4D2-320DA76E318E}" type="slidenum">
              <a:rPr kumimoji="1" lang="ja-JP" altLang="en-US" smtClean="0"/>
              <a:pPr/>
              <a:t>21</a:t>
            </a:fld>
            <a:endParaRPr kumimoji="1" lang="ja-JP" altLang="en-US"/>
          </a:p>
        </p:txBody>
      </p:sp>
    </p:spTree>
    <p:extLst>
      <p:ext uri="{BB962C8B-B14F-4D97-AF65-F5344CB8AC3E}">
        <p14:creationId xmlns:p14="http://schemas.microsoft.com/office/powerpoint/2010/main" val="176580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83818" y="4721187"/>
            <a:ext cx="5342662" cy="4472702"/>
          </a:xfrm>
        </p:spPr>
        <p:txBody>
          <a:bodyPr/>
          <a:lstStyle/>
          <a:p>
            <a:r>
              <a:rPr kumimoji="1" lang="en-US" altLang="ja-JP" dirty="0"/>
              <a:t>3</a:t>
            </a:r>
            <a:r>
              <a:rPr kumimoji="1" lang="ja-JP" altLang="en-US" dirty="0"/>
              <a:t>年半の議論の末、当初目指していた看護師の役割拡大を目指して、特定看護師を制度化する構想から</a:t>
            </a:r>
            <a:r>
              <a:rPr lang="ja-JP" altLang="en-US" dirty="0"/>
              <a:t>徐々に当初目標をレベルダウンせざるを得ない審議経過を経て、最終的に特定行為に係る看護師の研修制度となった。</a:t>
            </a:r>
            <a:endParaRPr lang="en-US" altLang="ja-JP" dirty="0"/>
          </a:p>
          <a:p>
            <a:endParaRPr kumimoji="1" lang="en-US" altLang="ja-JP" dirty="0"/>
          </a:p>
          <a:p>
            <a:r>
              <a:rPr lang="ja-JP" altLang="en-US" dirty="0"/>
              <a:t>看護師の主体性・自立性を好ましく思わない職域からの圧力に押された。</a:t>
            </a:r>
            <a:endParaRPr kumimoji="1" lang="ja-JP" altLang="en-US" dirty="0"/>
          </a:p>
        </p:txBody>
      </p:sp>
      <p:sp>
        <p:nvSpPr>
          <p:cNvPr id="4" name="スライド番号プレースホルダー 3"/>
          <p:cNvSpPr>
            <a:spLocks noGrp="1"/>
          </p:cNvSpPr>
          <p:nvPr>
            <p:ph type="sldNum" sz="quarter" idx="10"/>
          </p:nvPr>
        </p:nvSpPr>
        <p:spPr/>
        <p:txBody>
          <a:bodyPr/>
          <a:lstStyle/>
          <a:p>
            <a:fld id="{1148D171-7843-4E7F-A14A-F17192A4EC6F}" type="slidenum">
              <a:rPr kumimoji="1" lang="ja-JP" altLang="en-US" smtClean="0"/>
              <a:t>22</a:t>
            </a:fld>
            <a:endParaRPr kumimoji="1" lang="ja-JP" altLang="en-US"/>
          </a:p>
        </p:txBody>
      </p:sp>
    </p:spTree>
    <p:extLst>
      <p:ext uri="{BB962C8B-B14F-4D97-AF65-F5344CB8AC3E}">
        <p14:creationId xmlns:p14="http://schemas.microsoft.com/office/powerpoint/2010/main" val="3122368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23</a:t>
            </a:fld>
            <a:endParaRPr kumimoji="1" lang="ja-JP" altLang="en-US"/>
          </a:p>
        </p:txBody>
      </p:sp>
    </p:spTree>
    <p:extLst>
      <p:ext uri="{BB962C8B-B14F-4D97-AF65-F5344CB8AC3E}">
        <p14:creationId xmlns:p14="http://schemas.microsoft.com/office/powerpoint/2010/main" val="144376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・医療・介護の一括法案は、</a:t>
            </a:r>
            <a:r>
              <a:rPr kumimoji="1" lang="en-US" altLang="ja-JP" dirty="0"/>
              <a:t>19</a:t>
            </a:r>
            <a:r>
              <a:rPr kumimoji="1" lang="ja-JP" altLang="en-US" dirty="0"/>
              <a:t>の関係法律の改正を行うもので、この</a:t>
            </a:r>
            <a:r>
              <a:rPr kumimoji="1" lang="en-US" altLang="ja-JP" dirty="0"/>
              <a:t>19</a:t>
            </a:r>
            <a:r>
              <a:rPr kumimoji="1" lang="ja-JP" altLang="en-US" dirty="0"/>
              <a:t>の関係法律の中に、保助看法、人材確保法が含まれている</a:t>
            </a:r>
          </a:p>
          <a:p>
            <a:r>
              <a:rPr kumimoji="1" lang="ja-JP" altLang="en-US" dirty="0"/>
              <a:t>・法律の提案を国会にするかどうかの協議・検討は、政権政党の政務調査会の厚生労働委員会において、協議が行われる。</a:t>
            </a:r>
          </a:p>
          <a:p>
            <a:r>
              <a:rPr kumimoji="1" lang="ja-JP" altLang="en-US" dirty="0"/>
              <a:t>・この協議が厚生労働委員会で開始されだしたのが、平成２５年１２月１７日から閣議決定まで</a:t>
            </a:r>
            <a:r>
              <a:rPr kumimoji="1" lang="en-US" altLang="ja-JP" dirty="0"/>
              <a:t>5</a:t>
            </a:r>
            <a:r>
              <a:rPr kumimoji="1" lang="ja-JP" altLang="en-US" dirty="0"/>
              <a:t>回程度の部会が開かれた</a:t>
            </a:r>
          </a:p>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24</a:t>
            </a:fld>
            <a:endParaRPr kumimoji="1" lang="ja-JP" altLang="en-US"/>
          </a:p>
        </p:txBody>
      </p:sp>
    </p:spTree>
    <p:extLst>
      <p:ext uri="{BB962C8B-B14F-4D97-AF65-F5344CB8AC3E}">
        <p14:creationId xmlns:p14="http://schemas.microsoft.com/office/powerpoint/2010/main" val="2496969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25</a:t>
            </a:fld>
            <a:endParaRPr kumimoji="1" lang="ja-JP" altLang="en-US"/>
          </a:p>
        </p:txBody>
      </p:sp>
    </p:spTree>
    <p:extLst>
      <p:ext uri="{BB962C8B-B14F-4D97-AF65-F5344CB8AC3E}">
        <p14:creationId xmlns:p14="http://schemas.microsoft.com/office/powerpoint/2010/main" val="301472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「地方議員をふやす」ことも</a:t>
            </a:r>
            <a:r>
              <a:rPr lang="ja-JP" altLang="en-US" dirty="0"/>
              <a:t>看護連盟の活動方針です。</a:t>
            </a:r>
            <a:endParaRPr lang="en-US" altLang="ja-JP" dirty="0"/>
          </a:p>
          <a:p>
            <a:endParaRPr kumimoji="1" lang="en-US" altLang="ja-JP" dirty="0"/>
          </a:p>
          <a:p>
            <a:r>
              <a:rPr lang="ja-JP" altLang="en-US" dirty="0"/>
              <a:t>地方議員立候補ガイドラインを参照してください。</a:t>
            </a:r>
            <a:endParaRPr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26</a:t>
            </a:fld>
            <a:endParaRPr kumimoji="1" lang="ja-JP" altLang="en-US"/>
          </a:p>
        </p:txBody>
      </p:sp>
    </p:spTree>
    <p:extLst>
      <p:ext uri="{BB962C8B-B14F-4D97-AF65-F5344CB8AC3E}">
        <p14:creationId xmlns:p14="http://schemas.microsoft.com/office/powerpoint/2010/main" val="3983443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日本は民主主義の下の法治国家</a:t>
            </a:r>
            <a:endParaRPr kumimoji="1" lang="en-US" altLang="ja-JP" dirty="0"/>
          </a:p>
          <a:p>
            <a:endParaRPr lang="en-US" altLang="ja-JP" dirty="0"/>
          </a:p>
          <a:p>
            <a:r>
              <a:rPr kumimoji="1" lang="ja-JP" altLang="en-US" b="1" dirty="0"/>
              <a:t>　数は力！！</a:t>
            </a:r>
            <a:endParaRPr kumimoji="1" lang="en-US" altLang="ja-JP" b="1" dirty="0"/>
          </a:p>
          <a:p>
            <a:endParaRPr lang="en-US" altLang="ja-JP" dirty="0"/>
          </a:p>
          <a:p>
            <a:r>
              <a:rPr kumimoji="1" lang="ja-JP" altLang="en-US" dirty="0"/>
              <a:t>　看護職議員　</a:t>
            </a:r>
            <a:r>
              <a:rPr kumimoji="1" lang="en-US" altLang="ja-JP" dirty="0"/>
              <a:t>4</a:t>
            </a:r>
            <a:r>
              <a:rPr kumimoji="1" lang="ja-JP" altLang="en-US" dirty="0"/>
              <a:t>人</a:t>
            </a:r>
            <a:endParaRPr kumimoji="1" lang="en-US" altLang="ja-JP" dirty="0"/>
          </a:p>
          <a:p>
            <a:r>
              <a:rPr lang="ja-JP" altLang="en-US" dirty="0"/>
              <a:t>　医師議員　　</a:t>
            </a:r>
            <a:r>
              <a:rPr lang="en-US" altLang="ja-JP" dirty="0"/>
              <a:t>22</a:t>
            </a:r>
            <a:r>
              <a:rPr lang="ja-JP" altLang="en-US" dirty="0"/>
              <a:t>人（自民党</a:t>
            </a:r>
            <a:r>
              <a:rPr lang="en-US" altLang="ja-JP" dirty="0"/>
              <a:t>10</a:t>
            </a:r>
            <a:r>
              <a:rPr lang="ja-JP" altLang="en-US" dirty="0"/>
              <a:t>人）</a:t>
            </a:r>
            <a:endParaRPr lang="en-US" altLang="ja-JP" dirty="0"/>
          </a:p>
          <a:p>
            <a:r>
              <a:rPr kumimoji="1" lang="ja-JP" altLang="en-US" dirty="0"/>
              <a:t>　歯科医師　　　</a:t>
            </a:r>
            <a:r>
              <a:rPr kumimoji="1" lang="en-US" altLang="ja-JP" dirty="0"/>
              <a:t>8</a:t>
            </a:r>
            <a:r>
              <a:rPr kumimoji="1" lang="ja-JP" altLang="en-US" dirty="0"/>
              <a:t>人</a:t>
            </a:r>
            <a:endParaRPr kumimoji="1" lang="en-US" altLang="ja-JP" dirty="0"/>
          </a:p>
          <a:p>
            <a:r>
              <a:rPr lang="ja-JP" altLang="en-US" dirty="0"/>
              <a:t>　薬剤師　　　　</a:t>
            </a:r>
            <a:r>
              <a:rPr lang="en-US" altLang="ja-JP" dirty="0"/>
              <a:t>4</a:t>
            </a:r>
            <a:r>
              <a:rPr lang="ja-JP" altLang="en-US" dirty="0"/>
              <a:t>人</a:t>
            </a:r>
            <a:endParaRPr lang="en-US" altLang="ja-JP" dirty="0"/>
          </a:p>
          <a:p>
            <a:r>
              <a:rPr kumimoji="1" lang="ja-JP" altLang="en-US" dirty="0"/>
              <a:t>　検査技師　　　</a:t>
            </a:r>
            <a:r>
              <a:rPr kumimoji="1" lang="en-US" altLang="ja-JP" dirty="0"/>
              <a:t>2</a:t>
            </a:r>
            <a:r>
              <a:rPr kumimoji="1" lang="ja-JP" altLang="en-US" dirty="0"/>
              <a:t>人</a:t>
            </a:r>
            <a:endParaRPr kumimoji="1" lang="en-US" altLang="ja-JP" dirty="0"/>
          </a:p>
          <a:p>
            <a:r>
              <a:rPr lang="ja-JP" altLang="en-US" dirty="0"/>
              <a:t>　理学療法士　　</a:t>
            </a:r>
            <a:r>
              <a:rPr lang="en-US" altLang="ja-JP" dirty="0"/>
              <a:t>1</a:t>
            </a:r>
            <a:r>
              <a:rPr lang="ja-JP" altLang="en-US" dirty="0"/>
              <a:t>人</a:t>
            </a:r>
            <a:endParaRPr lang="en-US" altLang="ja-JP" dirty="0"/>
          </a:p>
          <a:p>
            <a:r>
              <a:rPr kumimoji="1" lang="ja-JP" altLang="en-US" dirty="0"/>
              <a:t>　獣医師　　　　　</a:t>
            </a:r>
            <a:r>
              <a:rPr kumimoji="1" lang="en-US" altLang="ja-JP" dirty="0"/>
              <a:t>1</a:t>
            </a:r>
            <a:r>
              <a:rPr kumimoji="1" lang="ja-JP" altLang="en-US" dirty="0"/>
              <a:t>人</a:t>
            </a:r>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27</a:t>
            </a:fld>
            <a:endParaRPr kumimoji="1" lang="ja-JP" altLang="en-US"/>
          </a:p>
        </p:txBody>
      </p:sp>
    </p:spTree>
    <p:extLst>
      <p:ext uri="{BB962C8B-B14F-4D97-AF65-F5344CB8AC3E}">
        <p14:creationId xmlns:p14="http://schemas.microsoft.com/office/powerpoint/2010/main" val="3249374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r>
              <a:rPr lang="ja-JP" altLang="en-US" u="sng" dirty="0"/>
              <a:t>この章のねらい：</a:t>
            </a:r>
            <a:endParaRPr lang="en-US" altLang="ja-JP" u="sng" dirty="0"/>
          </a:p>
          <a:p>
            <a:pPr>
              <a:spcBef>
                <a:spcPct val="0"/>
              </a:spcBef>
            </a:pPr>
            <a:endParaRPr lang="en-US" altLang="ja-JP" dirty="0"/>
          </a:p>
          <a:p>
            <a:pPr>
              <a:spcBef>
                <a:spcPct val="0"/>
              </a:spcBef>
            </a:pPr>
            <a:endParaRPr lang="en-US" altLang="ja-JP" dirty="0"/>
          </a:p>
          <a:p>
            <a:r>
              <a:rPr lang="ja-JP" altLang="en-US" dirty="0"/>
              <a:t>看護連盟や議員の活動について、もっと知りたい方は日本看護連盟のホームページをみましょう。</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28</a:t>
            </a:fld>
            <a:endParaRPr kumimoji="1" lang="ja-JP" altLang="en-US"/>
          </a:p>
        </p:txBody>
      </p:sp>
    </p:spTree>
    <p:extLst>
      <p:ext uri="{BB962C8B-B14F-4D97-AF65-F5344CB8AC3E}">
        <p14:creationId xmlns:p14="http://schemas.microsoft.com/office/powerpoint/2010/main" val="407802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a:p>
          <a:p>
            <a:pPr eaLnBrk="1" hangingPunct="1">
              <a:spcBef>
                <a:spcPct val="0"/>
              </a:spcBef>
            </a:pPr>
            <a:endParaRPr lang="en-US" altLang="ja-JP" dirty="0"/>
          </a:p>
          <a:p>
            <a:pPr eaLnBrk="1" hangingPunct="1">
              <a:spcBef>
                <a:spcPct val="0"/>
              </a:spcBef>
            </a:pPr>
            <a:r>
              <a:rPr lang="ja-JP" altLang="en-US" dirty="0"/>
              <a:t>看護職の働く環境の向上、看護の質の向上など、私たちが望んでいることをかなえるためには、「制度を変える」必要があります。</a:t>
            </a:r>
            <a:endParaRPr lang="en-US" altLang="ja-JP" dirty="0"/>
          </a:p>
          <a:p>
            <a:pPr eaLnBrk="1" hangingPunct="1">
              <a:spcBef>
                <a:spcPct val="0"/>
              </a:spcBef>
            </a:pPr>
            <a:endParaRPr lang="en-US" altLang="ja-JP" dirty="0"/>
          </a:p>
          <a:p>
            <a:pPr eaLnBrk="1" hangingPunct="1">
              <a:spcBef>
                <a:spcPct val="0"/>
              </a:spcBef>
            </a:pPr>
            <a:r>
              <a:rPr lang="ja-JP" altLang="en-US" dirty="0"/>
              <a:t>制度を変えるためには政治力が必要。</a:t>
            </a:r>
            <a:endParaRPr lang="en-US" altLang="ja-JP" dirty="0"/>
          </a:p>
          <a:p>
            <a:pPr eaLnBrk="1" hangingPunct="1">
              <a:spcBef>
                <a:spcPct val="0"/>
              </a:spcBef>
            </a:pPr>
            <a:r>
              <a:rPr lang="ja-JP" altLang="en-US" dirty="0"/>
              <a:t>だから、日本看護協会は、看護政策実現のために看護連盟を作りました。</a:t>
            </a:r>
            <a:endParaRPr lang="en-US" altLang="ja-JP" dirty="0"/>
          </a:p>
          <a:p>
            <a:pPr eaLnBrk="1" hangingPunct="1">
              <a:spcBef>
                <a:spcPct val="0"/>
              </a:spcBef>
            </a:pPr>
            <a:r>
              <a:rPr lang="ja-JP" altLang="en-US" dirty="0"/>
              <a:t>看護連盟は「看護協会の目的達成」のために政治活動を行う組織です。</a:t>
            </a:r>
            <a:endParaRPr lang="en-US" altLang="ja-JP" dirty="0"/>
          </a:p>
          <a:p>
            <a:pPr eaLnBrk="1" hangingPunct="1">
              <a:spcBef>
                <a:spcPct val="0"/>
              </a:spcBef>
            </a:pPr>
            <a:endParaRPr lang="en-US" altLang="ja-JP" dirty="0"/>
          </a:p>
          <a:p>
            <a:pPr eaLnBrk="1" hangingPunct="1">
              <a:spcBef>
                <a:spcPct val="0"/>
              </a:spcBef>
            </a:pPr>
            <a:r>
              <a:rPr lang="ja-JP" altLang="en-US" dirty="0"/>
              <a:t>ところで、政治力はどうやって決まるのか。</a:t>
            </a:r>
            <a:endParaRPr lang="en-US" altLang="ja-JP" dirty="0"/>
          </a:p>
          <a:p>
            <a:pPr eaLnBrk="1" hangingPunct="1">
              <a:spcBef>
                <a:spcPct val="0"/>
              </a:spcBef>
            </a:pPr>
            <a:r>
              <a:rPr lang="ja-JP" altLang="en-US" dirty="0"/>
              <a:t>何といっても、「選挙で票を取ること」です。選挙は国民の代表を決めるしくみなので、当然です。選挙こそ政治参加の唯一の方法であり、唯一の力の見せどころです。</a:t>
            </a:r>
            <a:endParaRPr lang="en-US" altLang="ja-JP" dirty="0"/>
          </a:p>
          <a:p>
            <a:pPr eaLnBrk="1" hangingPunct="1">
              <a:spcBef>
                <a:spcPct val="0"/>
              </a:spcBef>
            </a:pPr>
            <a:endParaRPr lang="en-US" altLang="ja-JP" dirty="0"/>
          </a:p>
          <a:p>
            <a:pPr eaLnBrk="1" hangingPunct="1">
              <a:spcBef>
                <a:spcPct val="0"/>
              </a:spcBef>
            </a:pPr>
            <a:r>
              <a:rPr lang="ja-JP" altLang="en-US" dirty="0"/>
              <a:t>「自分たちの課題は自分たちで解決しよう」と考える看護協会員に、ぜひ看護連盟に入会してともに頑張ってほしいです。</a:t>
            </a:r>
            <a:endParaRPr lang="en-US" altLang="ja-JP" dirty="0"/>
          </a:p>
          <a:p>
            <a:pPr eaLnBrk="1" hangingPunct="1">
              <a:spcBef>
                <a:spcPct val="0"/>
              </a:spcBef>
            </a:pPr>
            <a:endParaRPr lang="en-US" altLang="ja-JP" dirty="0">
              <a:solidFill>
                <a:srgbClr val="C00000"/>
              </a:solidFill>
            </a:endParaRPr>
          </a:p>
          <a:p>
            <a:pPr eaLnBrk="1" hangingPunct="1">
              <a:spcBef>
                <a:spcPct val="0"/>
              </a:spcBef>
            </a:pPr>
            <a:endParaRPr lang="en-US" altLang="ja-JP" dirty="0">
              <a:solidFill>
                <a:srgbClr val="C00000"/>
              </a:solidFill>
            </a:endParaRPr>
          </a:p>
          <a:p>
            <a:pPr eaLnBrk="1" hangingPunct="1">
              <a:spcBef>
                <a:spcPct val="0"/>
              </a:spcBef>
            </a:pPr>
            <a:r>
              <a:rPr lang="ja-JP" altLang="en-US" dirty="0"/>
              <a:t>ポイント：</a:t>
            </a:r>
            <a:endParaRPr lang="en-US" altLang="ja-JP" dirty="0"/>
          </a:p>
          <a:p>
            <a:pPr eaLnBrk="1" hangingPunct="1">
              <a:spcBef>
                <a:spcPct val="0"/>
              </a:spcBef>
            </a:pPr>
            <a:r>
              <a:rPr lang="ja-JP" altLang="en-US" dirty="0">
                <a:solidFill>
                  <a:srgbClr val="C00000"/>
                </a:solidFill>
              </a:rPr>
              <a:t>　・看護協会の目的達成のために、頑張っている連盟会員は、「スーパー協会員」</a:t>
            </a:r>
            <a:endParaRPr lang="en-US" altLang="ja-JP" dirty="0">
              <a:solidFill>
                <a:srgbClr val="C00000"/>
              </a:solidFill>
            </a:endParaRPr>
          </a:p>
          <a:p>
            <a:pPr eaLnBrk="1" hangingPunct="1">
              <a:spcBef>
                <a:spcPct val="0"/>
              </a:spcBef>
            </a:pPr>
            <a:r>
              <a:rPr lang="ja-JP" altLang="en-US" dirty="0">
                <a:solidFill>
                  <a:srgbClr val="C00000"/>
                </a:solidFill>
              </a:rPr>
              <a:t>　・選挙で票を取る力が、現場の改善につながること</a:t>
            </a:r>
          </a:p>
          <a:p>
            <a:pPr eaLnBrk="1" hangingPunct="1">
              <a:spcBef>
                <a:spcPct val="0"/>
              </a:spcBef>
            </a:pPr>
            <a:endParaRPr lang="en-US" altLang="ja-JP" dirty="0">
              <a:solidFill>
                <a:srgbClr val="C00000"/>
              </a:solidFill>
            </a:endParaRPr>
          </a:p>
          <a:p>
            <a:pPr eaLnBrk="1" hangingPunct="1">
              <a:spcBef>
                <a:spcPct val="0"/>
              </a:spcBef>
            </a:pPr>
            <a:endParaRPr lang="en-US" altLang="ja-JP" dirty="0">
              <a:solidFill>
                <a:srgbClr val="C00000"/>
              </a:solidFill>
            </a:endParaRPr>
          </a:p>
          <a:p>
            <a:pPr eaLnBrk="1" hangingPunct="1">
              <a:spcBef>
                <a:spcPct val="0"/>
              </a:spcBef>
            </a:pPr>
            <a:endParaRPr lang="en-US" altLang="ja-JP" dirty="0">
              <a:solidFill>
                <a:srgbClr val="C00000"/>
              </a:solidFill>
            </a:endParaRPr>
          </a:p>
        </p:txBody>
      </p:sp>
      <p:sp>
        <p:nvSpPr>
          <p:cNvPr id="450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FF8BA5-22EB-424B-8F0E-58A2C15BE4A6}" type="slidenum">
              <a:rPr lang="ja-JP" altLang="en-US"/>
              <a:pPr fontAlgn="base">
                <a:spcBef>
                  <a:spcPct val="0"/>
                </a:spcBef>
                <a:spcAft>
                  <a:spcPct val="0"/>
                </a:spcAft>
                <a:defRPr/>
              </a:pPr>
              <a:t>3</a:t>
            </a:fld>
            <a:endParaRPr lang="ja-JP" altLang="en-US"/>
          </a:p>
        </p:txBody>
      </p:sp>
    </p:spTree>
    <p:extLst>
      <p:ext uri="{BB962C8B-B14F-4D97-AF65-F5344CB8AC3E}">
        <p14:creationId xmlns:p14="http://schemas.microsoft.com/office/powerpoint/2010/main" val="267830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a:t>政治活動と選挙運動の違いはよく理解してください。</a:t>
            </a:r>
            <a:endParaRPr lang="en-US" altLang="ja-JP" dirty="0"/>
          </a:p>
          <a:p>
            <a:pPr eaLnBrk="1" hangingPunct="1">
              <a:spcBef>
                <a:spcPct val="0"/>
              </a:spcBef>
            </a:pPr>
            <a:r>
              <a:rPr lang="ja-JP" altLang="en-US" dirty="0"/>
              <a:t>ポイントは、</a:t>
            </a:r>
            <a:r>
              <a:rPr lang="ja-JP" altLang="en-US" dirty="0">
                <a:solidFill>
                  <a:srgbClr val="FF0000"/>
                </a:solidFill>
              </a:rPr>
              <a:t>選挙の公示があるまでは、投票の依頼はできない</a:t>
            </a:r>
            <a:r>
              <a:rPr lang="ja-JP" altLang="en-US" dirty="0"/>
              <a:t>ということ。</a:t>
            </a:r>
            <a:endParaRPr lang="en-US" altLang="ja-JP" dirty="0"/>
          </a:p>
          <a:p>
            <a:pPr eaLnBrk="1" hangingPunct="1">
              <a:spcBef>
                <a:spcPct val="0"/>
              </a:spcBef>
            </a:pPr>
            <a:endParaRPr lang="en-US" altLang="ja-JP" dirty="0"/>
          </a:p>
          <a:p>
            <a:pPr eaLnBrk="1" hangingPunct="1">
              <a:spcBef>
                <a:spcPct val="0"/>
              </a:spcBef>
            </a:pPr>
            <a:r>
              <a:rPr lang="ja-JP" altLang="en-US" dirty="0"/>
              <a:t>次の参議院議員選挙の公示は２０１６年７月頃です。ですからそれまでに投票依頼をすると、選挙違反になります。</a:t>
            </a:r>
            <a:endParaRPr lang="en-US" altLang="ja-JP" dirty="0"/>
          </a:p>
          <a:p>
            <a:pPr eaLnBrk="1" hangingPunct="1">
              <a:spcBef>
                <a:spcPct val="0"/>
              </a:spcBef>
            </a:pPr>
            <a:r>
              <a:rPr lang="ja-JP" altLang="en-US" dirty="0"/>
              <a:t>投票依頼とは、「特定の選挙に」「特定の人物を」「お願いする」の３つを同時にみたすことです。</a:t>
            </a:r>
            <a:endParaRPr lang="en-US" altLang="ja-JP" dirty="0"/>
          </a:p>
          <a:p>
            <a:pPr eaLnBrk="1" hangingPunct="1">
              <a:spcBef>
                <a:spcPct val="0"/>
              </a:spcBef>
            </a:pPr>
            <a:endParaRPr lang="en-US" altLang="ja-JP" dirty="0"/>
          </a:p>
          <a:p>
            <a:pPr eaLnBrk="1" hangingPunct="1">
              <a:spcBef>
                <a:spcPct val="0"/>
              </a:spcBef>
            </a:pPr>
            <a:r>
              <a:rPr lang="ja-JP" altLang="en-US" dirty="0"/>
              <a:t>では、それまでの期間には何ができる</a:t>
            </a:r>
            <a:r>
              <a:rPr lang="ja-JP" altLang="en-US" i="1" dirty="0"/>
              <a:t>でしょう</a:t>
            </a:r>
            <a:r>
              <a:rPr lang="ja-JP" altLang="en-US" dirty="0"/>
              <a:t>か？　⇒　「政治活動」です。</a:t>
            </a:r>
            <a:endParaRPr lang="en-US" altLang="ja-JP" dirty="0"/>
          </a:p>
          <a:p>
            <a:pPr eaLnBrk="1" hangingPunct="1">
              <a:spcBef>
                <a:spcPct val="0"/>
              </a:spcBef>
            </a:pPr>
            <a:endParaRPr lang="en-US" altLang="ja-JP" dirty="0"/>
          </a:p>
          <a:p>
            <a:pPr eaLnBrk="1" hangingPunct="1">
              <a:spcBef>
                <a:spcPct val="0"/>
              </a:spcBef>
            </a:pPr>
            <a:r>
              <a:rPr lang="ja-JP" altLang="en-US" dirty="0"/>
              <a:t>政治活動で大切なことは、　候補予定者の名前、人柄、政策を、</a:t>
            </a:r>
            <a:r>
              <a:rPr lang="en-US" altLang="ja-JP" dirty="0"/>
              <a:t>1</a:t>
            </a:r>
            <a:r>
              <a:rPr lang="ja-JP" altLang="en-US" dirty="0"/>
              <a:t>人でも多くの方々に、よく知ってもらうことです。そのために資料（リーフレット、講演会・研修会資料など）を積極的に配って読んでもらいましょう。</a:t>
            </a:r>
            <a:endParaRPr lang="en-US" altLang="ja-JP" dirty="0"/>
          </a:p>
          <a:p>
            <a:pPr eaLnBrk="1" hangingPunct="1">
              <a:spcBef>
                <a:spcPct val="0"/>
              </a:spcBef>
            </a:pPr>
            <a:endParaRPr lang="en-US" altLang="ja-JP" dirty="0"/>
          </a:p>
          <a:p>
            <a:pPr eaLnBrk="1" hangingPunct="1">
              <a:spcBef>
                <a:spcPct val="0"/>
              </a:spcBef>
            </a:pPr>
            <a:r>
              <a:rPr lang="ja-JP" altLang="en-US" dirty="0"/>
              <a:t>また、後援会名簿を記載してもらうことも大丈夫です。選挙のための署名ではなく、後援会への入会のための記載ですから。</a:t>
            </a:r>
            <a:endParaRPr lang="en-US" altLang="ja-JP" dirty="0"/>
          </a:p>
          <a:p>
            <a:pPr eaLnBrk="1" hangingPunct="1">
              <a:spcBef>
                <a:spcPct val="0"/>
              </a:spcBef>
            </a:pPr>
            <a:endParaRPr lang="en-US" altLang="ja-JP" dirty="0"/>
          </a:p>
          <a:p>
            <a:pPr eaLnBrk="1" hangingPunct="1">
              <a:spcBef>
                <a:spcPct val="0"/>
              </a:spcBef>
            </a:pPr>
            <a:r>
              <a:rPr lang="ja-JP" altLang="en-US" dirty="0"/>
              <a:t>なお、公務員の方には例外があります。</a:t>
            </a:r>
            <a:endParaRPr lang="en-US" altLang="ja-JP" dirty="0"/>
          </a:p>
          <a:p>
            <a:pPr eaLnBrk="1" hangingPunct="1">
              <a:spcBef>
                <a:spcPct val="0"/>
              </a:spcBef>
            </a:pPr>
            <a:r>
              <a:rPr lang="ja-JP" altLang="en-US" dirty="0"/>
              <a:t>部長や師長など地位を持つものが、スタッフ等に地位を利用して後援会入会勧誘等をすると公務員法の違反となりますので、気をつけましょう。スタッフ同士で伝えるなど工夫しながら活動してください。</a:t>
            </a:r>
            <a:endParaRPr lang="en-US" altLang="ja-JP" dirty="0"/>
          </a:p>
          <a:p>
            <a:pPr eaLnBrk="1" hangingPunct="1">
              <a:spcBef>
                <a:spcPct val="0"/>
              </a:spcBef>
            </a:pPr>
            <a:r>
              <a:rPr lang="ja-JP" altLang="en-US" dirty="0"/>
              <a:t>病棟リーダー等の活動に期待するところです。</a:t>
            </a:r>
            <a:endParaRPr lang="en-US" altLang="ja-JP" dirty="0"/>
          </a:p>
          <a:p>
            <a:pPr eaLnBrk="1" hangingPunct="1">
              <a:spcBef>
                <a:spcPct val="0"/>
              </a:spcBef>
            </a:pPr>
            <a:endParaRPr lang="en-US" altLang="ja-JP" dirty="0"/>
          </a:p>
          <a:p>
            <a:pPr eaLnBrk="1" hangingPunct="1">
              <a:spcBef>
                <a:spcPct val="0"/>
              </a:spcBef>
            </a:pPr>
            <a:r>
              <a:rPr lang="ja-JP" altLang="en-US" sz="900" dirty="0"/>
              <a:t>＊「候補者」は公示日に選挙管理委員会に正式に立候補を届けてから使う。それまでは「候補予定者」という。</a:t>
            </a:r>
            <a:endParaRPr lang="en-US" altLang="ja-JP" sz="900" dirty="0"/>
          </a:p>
          <a:p>
            <a:pPr eaLnBrk="1" hangingPunct="1">
              <a:spcBef>
                <a:spcPct val="0"/>
              </a:spcBef>
            </a:pPr>
            <a:endParaRPr lang="ja-JP" altLang="en-US" dirty="0"/>
          </a:p>
        </p:txBody>
      </p:sp>
      <p:sp>
        <p:nvSpPr>
          <p:cNvPr id="593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36383-6588-4092-B2F2-89F727AB3694}" type="slidenum">
              <a:rPr lang="ja-JP" altLang="en-US"/>
              <a:pPr fontAlgn="base">
                <a:spcBef>
                  <a:spcPct val="0"/>
                </a:spcBef>
                <a:spcAft>
                  <a:spcPct val="0"/>
                </a:spcAft>
                <a:defRPr/>
              </a:pPr>
              <a:t>4</a:t>
            </a:fld>
            <a:endParaRPr lang="ja-JP" altLang="en-US"/>
          </a:p>
        </p:txBody>
      </p:sp>
    </p:spTree>
    <p:extLst>
      <p:ext uri="{BB962C8B-B14F-4D97-AF65-F5344CB8AC3E}">
        <p14:creationId xmlns:p14="http://schemas.microsoft.com/office/powerpoint/2010/main" val="301196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CBCE2-D711-441C-B484-C03AFA51AC10}" type="slidenum">
              <a:rPr lang="en-US" altLang="ja-JP"/>
              <a:pPr fontAlgn="base">
                <a:spcBef>
                  <a:spcPct val="0"/>
                </a:spcBef>
                <a:spcAft>
                  <a:spcPct val="0"/>
                </a:spcAft>
                <a:defRPr/>
              </a:pPr>
              <a:t>5</a:t>
            </a:fld>
            <a:endParaRPr lang="en-US" altLang="ja-JP"/>
          </a:p>
        </p:txBody>
      </p:sp>
      <p:sp>
        <p:nvSpPr>
          <p:cNvPr id="32771" name="Rectangle 2"/>
          <p:cNvSpPr>
            <a:spLocks noGrp="1" noRot="1" noChangeAspect="1" noChangeArrowheads="1" noTextEdit="1"/>
          </p:cNvSpPr>
          <p:nvPr>
            <p:ph type="sldImg"/>
          </p:nvPr>
        </p:nvSpPr>
        <p:spPr bwMode="auto">
          <a:xfrm>
            <a:off x="696913" y="546100"/>
            <a:ext cx="5413375" cy="4060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ノート プレースホルダー 1"/>
          <p:cNvSpPr>
            <a:spLocks noGrp="1"/>
          </p:cNvSpPr>
          <p:nvPr>
            <p:ph type="body" sz="quarter" idx="10"/>
          </p:nvPr>
        </p:nvSpPr>
        <p:spPr/>
        <p:txBody>
          <a:bodyPr/>
          <a:lstStyle/>
          <a:p>
            <a:r>
              <a:rPr kumimoji="1" lang="ja-JP" altLang="en-US" dirty="0"/>
              <a:t>日本看護連盟のハンドブックにも紹介しています。</a:t>
            </a:r>
            <a:endParaRPr kumimoji="1" lang="en-US" altLang="ja-JP" dirty="0"/>
          </a:p>
          <a:p>
            <a:endParaRPr lang="en-US" altLang="ja-JP" dirty="0"/>
          </a:p>
          <a:p>
            <a:r>
              <a:rPr kumimoji="1" lang="ja-JP" altLang="en-US" dirty="0"/>
              <a:t>看護の歴史が見えてくると思いますが、法律や制度が変わるときに皆さんが体験したエピソードはありませんか？</a:t>
            </a:r>
            <a:endParaRPr kumimoji="1" lang="en-US" altLang="ja-JP" dirty="0"/>
          </a:p>
          <a:p>
            <a:r>
              <a:rPr lang="ja-JP" altLang="en-US" dirty="0"/>
              <a:t>例えば</a:t>
            </a:r>
            <a:r>
              <a:rPr lang="en-US" altLang="ja-JP" dirty="0"/>
              <a:t>1973</a:t>
            </a:r>
            <a:r>
              <a:rPr lang="ja-JP" altLang="en-US" dirty="0"/>
              <a:t>年の夜間看護手当ての大幅アップは、夜勤</a:t>
            </a:r>
            <a:r>
              <a:rPr lang="en-US" altLang="ja-JP" dirty="0"/>
              <a:t>1</a:t>
            </a:r>
            <a:r>
              <a:rPr lang="ja-JP" altLang="en-US" dirty="0"/>
              <a:t>回につき</a:t>
            </a:r>
            <a:r>
              <a:rPr lang="en-US" altLang="ja-JP" dirty="0"/>
              <a:t>350</a:t>
            </a:r>
            <a:r>
              <a:rPr lang="ja-JP" altLang="en-US" dirty="0"/>
              <a:t>円が一気に</a:t>
            </a:r>
            <a:r>
              <a:rPr lang="en-US" altLang="ja-JP" dirty="0"/>
              <a:t>1,000</a:t>
            </a:r>
            <a:r>
              <a:rPr lang="ja-JP" altLang="en-US" dirty="0"/>
              <a:t>円にアップしました。まさに日本が高度成長期のピークを迎えバブル経済に突入する時期で日本が最も元気に輝いていた時代でした。</a:t>
            </a:r>
            <a:endParaRPr kumimoji="1" lang="ja-JP" altLang="en-US" dirty="0"/>
          </a:p>
        </p:txBody>
      </p:sp>
    </p:spTree>
    <p:extLst>
      <p:ext uri="{BB962C8B-B14F-4D97-AF65-F5344CB8AC3E}">
        <p14:creationId xmlns:p14="http://schemas.microsoft.com/office/powerpoint/2010/main" val="77423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endParaRPr lang="en-US" altLang="ja-JP" u="sng" dirty="0"/>
          </a:p>
          <a:p>
            <a:pPr>
              <a:spcBef>
                <a:spcPct val="0"/>
              </a:spcBef>
            </a:pPr>
            <a:r>
              <a:rPr lang="ja-JP" altLang="en-US" u="sng" dirty="0"/>
              <a:t>この章のねらい：</a:t>
            </a:r>
            <a:endParaRPr lang="en-US" altLang="ja-JP" u="sng" dirty="0"/>
          </a:p>
          <a:p>
            <a:pPr>
              <a:spcBef>
                <a:spcPct val="0"/>
              </a:spcBef>
            </a:pPr>
            <a:endParaRPr lang="en-US" altLang="ja-JP" dirty="0"/>
          </a:p>
          <a:p>
            <a:pPr>
              <a:spcBef>
                <a:spcPct val="0"/>
              </a:spcBef>
            </a:pPr>
            <a:endParaRPr lang="en-US" altLang="ja-JP" dirty="0"/>
          </a:p>
          <a:p>
            <a:r>
              <a:rPr lang="ja-JP" altLang="en-US" dirty="0"/>
              <a:t>私たちが支援して当選した</a:t>
            </a:r>
            <a:r>
              <a:rPr kumimoji="1" lang="ja-JP" altLang="en-US" dirty="0"/>
              <a:t>国会議員たちはどんな活動をしているのでしょうか。</a:t>
            </a:r>
            <a:endParaRPr kumimoji="1" lang="en-US" altLang="ja-JP" dirty="0"/>
          </a:p>
          <a:p>
            <a:endParaRPr lang="en-US" altLang="ja-JP" dirty="0"/>
          </a:p>
          <a:p>
            <a:r>
              <a:rPr kumimoji="1" lang="ja-JP" altLang="en-US" dirty="0"/>
              <a:t>国会議員のある一日をご紹介しましょう。</a:t>
            </a:r>
            <a:endParaRPr kumimoji="1" lang="en-US" altLang="ja-JP" dirty="0"/>
          </a:p>
          <a:p>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6</a:t>
            </a:fld>
            <a:endParaRPr kumimoji="1" lang="ja-JP" altLang="en-US"/>
          </a:p>
        </p:txBody>
      </p:sp>
    </p:spTree>
    <p:extLst>
      <p:ext uri="{BB962C8B-B14F-4D97-AF65-F5344CB8AC3E}">
        <p14:creationId xmlns:p14="http://schemas.microsoft.com/office/powerpoint/2010/main" val="187141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地元岡山３区と国会を毎週往復しています。</a:t>
            </a:r>
            <a:endParaRPr kumimoji="1" lang="en-US" altLang="ja-JP" dirty="0"/>
          </a:p>
          <a:p>
            <a:endParaRPr lang="en-US" altLang="ja-JP" dirty="0"/>
          </a:p>
          <a:p>
            <a:r>
              <a:rPr kumimoji="1" lang="ja-JP" altLang="en-US" dirty="0"/>
              <a:t>地元では、ひとりでも多くの方に会い、話を聞きます。街頭演説や集会を行い、政治家としての意見を伝える努力をする毎日です。</a:t>
            </a:r>
            <a:endParaRPr kumimoji="1" lang="en-US" altLang="ja-JP" dirty="0"/>
          </a:p>
          <a:p>
            <a:endParaRPr lang="en-US" altLang="ja-JP" dirty="0"/>
          </a:p>
          <a:p>
            <a:r>
              <a:rPr lang="ja-JP" altLang="en-US" dirty="0"/>
              <a:t>看護や医療・福祉だけでなく、農業や商業等についても熟知しなければなりません。</a:t>
            </a:r>
            <a:endParaRPr lang="en-US" altLang="ja-JP" dirty="0"/>
          </a:p>
          <a:p>
            <a:endParaRPr lang="en-US" altLang="ja-JP" dirty="0"/>
          </a:p>
          <a:p>
            <a:r>
              <a:rPr lang="ja-JP" altLang="en-US" dirty="0"/>
              <a:t>国会では、国会対策副委員長として、与党間の調整や野党との交渉の任を負っています。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7</a:t>
            </a:fld>
            <a:endParaRPr kumimoji="1" lang="ja-JP" altLang="en-US"/>
          </a:p>
        </p:txBody>
      </p:sp>
    </p:spTree>
    <p:extLst>
      <p:ext uri="{BB962C8B-B14F-4D97-AF65-F5344CB8AC3E}">
        <p14:creationId xmlns:p14="http://schemas.microsoft.com/office/powerpoint/2010/main" val="20369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lang="ja-JP" altLang="en-US" dirty="0"/>
              <a:t>たかが</a:t>
            </a:r>
            <a:r>
              <a:rPr lang="ja-JP" altLang="en-US" dirty="0" err="1"/>
              <a:t>い</a:t>
            </a:r>
            <a:r>
              <a:rPr lang="ja-JP" altLang="en-US" dirty="0"/>
              <a:t>恵美子議員の一日は、議員本人の活動とそれを支える秘書室の連係プレーで成り立っています。</a:t>
            </a:r>
            <a:endParaRPr lang="en-US" altLang="ja-JP" dirty="0"/>
          </a:p>
          <a:p>
            <a:endParaRPr kumimoji="1" lang="en-US" altLang="ja-JP" dirty="0"/>
          </a:p>
          <a:p>
            <a:r>
              <a:rPr lang="ja-JP" altLang="en-US" dirty="0"/>
              <a:t>国会事務所の電話は他の議員室よりも２回線多く増設しています。それでも電話やファックスがなかなかつながらない場合もあるほど、全国の皆さんから支えられています。</a:t>
            </a:r>
            <a:endParaRPr lang="en-US" altLang="ja-JP" dirty="0"/>
          </a:p>
          <a:p>
            <a:endParaRPr kumimoji="1" lang="en-US" altLang="ja-JP" dirty="0"/>
          </a:p>
          <a:p>
            <a:r>
              <a:rPr lang="ja-JP" altLang="en-US" dirty="0"/>
              <a:t>政策立案に関する相談や説明、要望等のために事務所を訪れる来客が多く、とてもにぎやかだと評判です。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8</a:t>
            </a:fld>
            <a:endParaRPr kumimoji="1" lang="ja-JP" altLang="en-US"/>
          </a:p>
        </p:txBody>
      </p:sp>
    </p:spTree>
    <p:extLst>
      <p:ext uri="{BB962C8B-B14F-4D97-AF65-F5344CB8AC3E}">
        <p14:creationId xmlns:p14="http://schemas.microsoft.com/office/powerpoint/2010/main" val="419461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石田議員は本来の議員活動スケジュールの合間を見て全国の看護連盟主催の研修等に積極的に出向いています。</a:t>
            </a:r>
            <a:endParaRPr kumimoji="1" lang="en-US" altLang="ja-JP" dirty="0"/>
          </a:p>
          <a:p>
            <a:r>
              <a:rPr lang="ja-JP" altLang="en-US" dirty="0"/>
              <a:t>また、メールマガジンやブログ等で日々新たな国会周辺情報を発信していただいています。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14A2643A-2471-45FC-91F4-6DEBD948C725}" type="slidenum">
              <a:rPr kumimoji="1" lang="ja-JP" altLang="en-US" smtClean="0"/>
              <a:pPr/>
              <a:t>9</a:t>
            </a:fld>
            <a:endParaRPr kumimoji="1" lang="ja-JP" altLang="en-US"/>
          </a:p>
        </p:txBody>
      </p:sp>
    </p:spTree>
    <p:extLst>
      <p:ext uri="{BB962C8B-B14F-4D97-AF65-F5344CB8AC3E}">
        <p14:creationId xmlns:p14="http://schemas.microsoft.com/office/powerpoint/2010/main" val="2117539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ja-JP" altLang="en-US" noProof="0"/>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pic>
        <p:nvPicPr>
          <p:cNvPr id="3079"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8938"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5063" y="5199063"/>
            <a:ext cx="1658937"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41475" y="0"/>
            <a:ext cx="74866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31275" y="0"/>
            <a:ext cx="21272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6662738"/>
            <a:ext cx="748665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1641475"/>
            <a:ext cx="21272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5"/>
          <p:cNvSpPr>
            <a:spLocks noGrp="1" noChangeArrowheads="1"/>
          </p:cNvSpPr>
          <p:nvPr>
            <p:ph type="ftr" sz="quarter" idx="3"/>
          </p:nvPr>
        </p:nvSpPr>
        <p:spPr/>
        <p:txBody>
          <a:bodyPr/>
          <a:lstStyle>
            <a:lvl1pPr>
              <a:defRPr/>
            </a:lvl1pPr>
          </a:lstStyle>
          <a:p>
            <a:endParaRPr lang="en-US" altLang="ja-JP"/>
          </a:p>
        </p:txBody>
      </p:sp>
      <p:sp>
        <p:nvSpPr>
          <p:cNvPr id="3078" name="Rectangle 6"/>
          <p:cNvSpPr>
            <a:spLocks noGrp="1" noChangeArrowheads="1"/>
          </p:cNvSpPr>
          <p:nvPr>
            <p:ph type="sldNum" sz="quarter" idx="4"/>
          </p:nvPr>
        </p:nvSpPr>
        <p:spPr/>
        <p:txBody>
          <a:bodyPr/>
          <a:lstStyle>
            <a:lvl1pPr>
              <a:defRPr/>
            </a:lvl1pPr>
          </a:lstStyle>
          <a:p>
            <a:fld id="{15F39CF0-5F93-4E1A-B0F2-8017B621915D}"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40265F47-7FED-4EAB-837F-9A7D70BFE67F}" type="slidenum">
              <a:rPr lang="en-US" altLang="ja-JP"/>
              <a:pPr/>
              <a:t>‹#›</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377240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38E217C1-C68B-4A4C-BE72-731B4DD18EFE}" type="slidenum">
              <a:rPr lang="en-US" altLang="ja-JP"/>
              <a:pPr/>
              <a:t>‹#›</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2039761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79"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48" t="996" r="748" b="996"/>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924050" y="2060575"/>
            <a:ext cx="5256213" cy="1368425"/>
          </a:xfrm>
        </p:spPr>
        <p:txBody>
          <a:bodyPr/>
          <a:lstStyle>
            <a:lvl1pPr>
              <a:defRPr/>
            </a:lvl1pPr>
          </a:lstStyle>
          <a:p>
            <a:pPr lvl="0"/>
            <a:r>
              <a:rPr lang="ja-JP" altLang="en-US" noProof="0"/>
              <a:t>マスタ タイトルの書式設定</a:t>
            </a:r>
          </a:p>
        </p:txBody>
      </p:sp>
      <p:sp>
        <p:nvSpPr>
          <p:cNvPr id="3075" name="Rectangle 3"/>
          <p:cNvSpPr>
            <a:spLocks noGrp="1" noChangeArrowheads="1"/>
          </p:cNvSpPr>
          <p:nvPr>
            <p:ph type="subTitle" idx="1"/>
          </p:nvPr>
        </p:nvSpPr>
        <p:spPr>
          <a:xfrm>
            <a:off x="1924050" y="3429000"/>
            <a:ext cx="5256213" cy="792163"/>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solidFill>
                  <a:schemeClr val="bg1"/>
                </a:solidFill>
              </a:defRPr>
            </a:lvl1pPr>
          </a:lstStyle>
          <a:p>
            <a:fld id="{72CBAE0A-6965-4BA5-BAF0-8FD25208737E}"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05649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235040B7-A265-4FBD-945E-8764BC75DB9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3584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A948ABD2-F6DE-416F-8C9F-E5F142F76C4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6457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BB1BBA22-8DAD-4D67-9CB6-251A7825B15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34900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D033EDFB-C3B7-45F9-86B7-5F9B2AA5D70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465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ACF579A7-1617-48A8-94E4-FAFBDFCFD49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36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A31A7B13-AB6F-4B79-AED9-0E126DDE632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2925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0564986C-3EAA-4CA1-8B90-F0F1E9E36B6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7555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FC16BC57-9520-4C93-85D3-645C72533DD8}" type="slidenum">
              <a:rPr lang="en-US" altLang="ja-JP"/>
              <a:pPr/>
              <a:t>‹#›</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3225750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6043FB1-42E7-4ABD-BC9C-0E29FBBCB56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14088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DF20E278-19BC-43BE-8A4D-BBBCFE67F45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50130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0"/>
            <a:ext cx="2057400" cy="61261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0"/>
            <a:ext cx="6019800"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1CBC6673-3F5E-484B-8C19-D570B38CB8C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7439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2D3D6609-1E12-48E4-ACC1-90A6A6D4E926}" type="slidenum">
              <a:rPr lang="en-US" altLang="ja-JP"/>
              <a:pPr/>
              <a:t>‹#›</a:t>
            </a:fld>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321613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10"/>
          </p:nvPr>
        </p:nvSpPr>
        <p:spPr/>
        <p:txBody>
          <a:bodyPr/>
          <a:lstStyle>
            <a:lvl1pPr>
              <a:defRPr/>
            </a:lvl1pPr>
          </a:lstStyle>
          <a:p>
            <a:fld id="{609CABFD-F6A1-45B8-A4BC-87CAEF631998}" type="slidenum">
              <a:rPr lang="en-US" altLang="ja-JP"/>
              <a:pPr/>
              <a:t>‹#›</a:t>
            </a:fld>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141313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0"/>
          </p:nvPr>
        </p:nvSpPr>
        <p:spPr/>
        <p:txBody>
          <a:bodyPr/>
          <a:lstStyle>
            <a:lvl1pPr>
              <a:defRPr/>
            </a:lvl1pPr>
          </a:lstStyle>
          <a:p>
            <a:fld id="{7F2C283A-A126-47C6-975D-1563A0F6071C}" type="slidenum">
              <a:rPr lang="en-US" altLang="ja-JP"/>
              <a:pPr/>
              <a:t>‹#›</a:t>
            </a:fld>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80580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ー 2"/>
          <p:cNvSpPr>
            <a:spLocks noGrp="1"/>
          </p:cNvSpPr>
          <p:nvPr>
            <p:ph type="sldNum" sz="quarter" idx="10"/>
          </p:nvPr>
        </p:nvSpPr>
        <p:spPr/>
        <p:txBody>
          <a:bodyPr/>
          <a:lstStyle>
            <a:lvl1pPr>
              <a:defRPr/>
            </a:lvl1pPr>
          </a:lstStyle>
          <a:p>
            <a:fld id="{97B0D405-63FC-4D95-9EC2-35E3E9C1A2C1}" type="slidenum">
              <a:rPr lang="en-US" altLang="ja-JP"/>
              <a:pPr/>
              <a:t>‹#›</a:t>
            </a:fld>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369301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34F9E830-3292-412A-B25C-E942B0021E10}" type="slidenum">
              <a:rPr lang="en-US" altLang="ja-JP"/>
              <a:pPr/>
              <a:t>‹#›</a:t>
            </a:fld>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100473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4F2A1993-E1FB-45EF-845C-F83BE643B8E7}" type="slidenum">
              <a:rPr lang="en-US" altLang="ja-JP"/>
              <a:pPr/>
              <a:t>‹#›</a:t>
            </a:fld>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317093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BB73A014-6B9F-4A4E-98DE-A990F86A3929}" type="slidenum">
              <a:rPr lang="en-US" altLang="ja-JP"/>
              <a:pPr/>
              <a:t>‹#›</a:t>
            </a:fld>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Tree>
    <p:extLst>
      <p:ext uri="{BB962C8B-B14F-4D97-AF65-F5344CB8AC3E}">
        <p14:creationId xmlns:p14="http://schemas.microsoft.com/office/powerpoint/2010/main" val="243472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85063" y="5199063"/>
            <a:ext cx="1658937"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658938"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641475" y="0"/>
            <a:ext cx="74866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931275" y="0"/>
            <a:ext cx="21272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662738"/>
            <a:ext cx="748665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0" y="1641475"/>
            <a:ext cx="21272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Rectangle 6"/>
          <p:cNvSpPr>
            <a:spLocks noGrp="1" noChangeArrowheads="1"/>
          </p:cNvSpPr>
          <p:nvPr>
            <p:ph type="sldNum" sz="quarter" idx="4"/>
          </p:nvPr>
        </p:nvSpPr>
        <p:spPr bwMode="auto">
          <a:xfrm>
            <a:off x="6659563" y="64087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5BD6D3A4-D3B5-4EED-B918-0CFFBA577B84}" type="slidenum">
              <a:rPr lang="en-US" altLang="ja-JP"/>
              <a:pPr/>
              <a:t>‹#›</a:t>
            </a:fld>
            <a:endParaRPr lang="en-US" altLang="ja-JP"/>
          </a:p>
        </p:txBody>
      </p:sp>
      <p:sp>
        <p:nvSpPr>
          <p:cNvPr id="1029" name="Rectangle 5"/>
          <p:cNvSpPr>
            <a:spLocks noGrp="1" noChangeArrowheads="1"/>
          </p:cNvSpPr>
          <p:nvPr>
            <p:ph type="ftr" sz="quarter" idx="3"/>
          </p:nvPr>
        </p:nvSpPr>
        <p:spPr bwMode="auto">
          <a:xfrm>
            <a:off x="179388"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vl1pPr>
          </a:lstStyle>
          <a:p>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3600">
          <a:solidFill>
            <a:schemeClr val="tx2"/>
          </a:solidFill>
          <a:latin typeface="+mj-lt"/>
          <a:ea typeface="+mj-ea"/>
          <a:cs typeface="+mj-cs"/>
        </a:defRPr>
      </a:lvl1pPr>
      <a:lvl2pPr algn="ctr" rtl="0" fontAlgn="base">
        <a:spcBef>
          <a:spcPct val="0"/>
        </a:spcBef>
        <a:spcAft>
          <a:spcPct val="0"/>
        </a:spcAft>
        <a:defRPr kumimoji="1" sz="3600">
          <a:solidFill>
            <a:schemeClr val="tx2"/>
          </a:solidFill>
          <a:latin typeface="Arial" charset="0"/>
          <a:ea typeface="ＭＳ Ｐゴシック" charset="-128"/>
        </a:defRPr>
      </a:lvl2pPr>
      <a:lvl3pPr algn="ctr" rtl="0" fontAlgn="base">
        <a:spcBef>
          <a:spcPct val="0"/>
        </a:spcBef>
        <a:spcAft>
          <a:spcPct val="0"/>
        </a:spcAft>
        <a:defRPr kumimoji="1" sz="3600">
          <a:solidFill>
            <a:schemeClr val="tx2"/>
          </a:solidFill>
          <a:latin typeface="Arial" charset="0"/>
          <a:ea typeface="ＭＳ Ｐゴシック" charset="-128"/>
        </a:defRPr>
      </a:lvl3pPr>
      <a:lvl4pPr algn="ctr" rtl="0" fontAlgn="base">
        <a:spcBef>
          <a:spcPct val="0"/>
        </a:spcBef>
        <a:spcAft>
          <a:spcPct val="0"/>
        </a:spcAft>
        <a:defRPr kumimoji="1" sz="3600">
          <a:solidFill>
            <a:schemeClr val="tx2"/>
          </a:solidFill>
          <a:latin typeface="Arial" charset="0"/>
          <a:ea typeface="ＭＳ Ｐゴシック" charset="-128"/>
        </a:defRPr>
      </a:lvl4pPr>
      <a:lvl5pPr algn="ctr" rtl="0" fontAlgn="base">
        <a:spcBef>
          <a:spcPct val="0"/>
        </a:spcBef>
        <a:spcAft>
          <a:spcPct val="0"/>
        </a:spcAft>
        <a:defRPr kumimoji="1" sz="3600">
          <a:solidFill>
            <a:schemeClr val="tx2"/>
          </a:solidFill>
          <a:latin typeface="Arial" charset="0"/>
          <a:ea typeface="ＭＳ Ｐゴシック" charset="-128"/>
        </a:defRPr>
      </a:lvl5pPr>
      <a:lvl6pPr marL="457200" algn="ctr" rtl="0" fontAlgn="base">
        <a:spcBef>
          <a:spcPct val="0"/>
        </a:spcBef>
        <a:spcAft>
          <a:spcPct val="0"/>
        </a:spcAft>
        <a:defRPr kumimoji="1" sz="3600">
          <a:solidFill>
            <a:schemeClr val="tx2"/>
          </a:solidFill>
          <a:latin typeface="Arial" charset="0"/>
          <a:ea typeface="ＭＳ Ｐゴシック" charset="-128"/>
        </a:defRPr>
      </a:lvl6pPr>
      <a:lvl7pPr marL="914400" algn="ctr" rtl="0" fontAlgn="base">
        <a:spcBef>
          <a:spcPct val="0"/>
        </a:spcBef>
        <a:spcAft>
          <a:spcPct val="0"/>
        </a:spcAft>
        <a:defRPr kumimoji="1" sz="3600">
          <a:solidFill>
            <a:schemeClr val="tx2"/>
          </a:solidFill>
          <a:latin typeface="Arial" charset="0"/>
          <a:ea typeface="ＭＳ Ｐゴシック" charset="-128"/>
        </a:defRPr>
      </a:lvl7pPr>
      <a:lvl8pPr marL="1371600" algn="ctr" rtl="0" fontAlgn="base">
        <a:spcBef>
          <a:spcPct val="0"/>
        </a:spcBef>
        <a:spcAft>
          <a:spcPct val="0"/>
        </a:spcAft>
        <a:defRPr kumimoji="1" sz="3600">
          <a:solidFill>
            <a:schemeClr val="tx2"/>
          </a:solidFill>
          <a:latin typeface="Arial" charset="0"/>
          <a:ea typeface="ＭＳ Ｐゴシック" charset="-128"/>
        </a:defRPr>
      </a:lvl8pPr>
      <a:lvl9pPr marL="1828800" algn="ctr" rtl="0" fontAlgn="base">
        <a:spcBef>
          <a:spcPct val="0"/>
        </a:spcBef>
        <a:spcAft>
          <a:spcPct val="0"/>
        </a:spcAft>
        <a:defRPr kumimoji="1" sz="36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lr>
          <a:srgbClr val="008000"/>
        </a:buClr>
        <a:buFont typeface="Wingdings" pitchFamily="2" charset="2"/>
        <a:buChar char="n"/>
        <a:defRPr kumimoji="1" sz="2800">
          <a:solidFill>
            <a:schemeClr val="tx1"/>
          </a:solidFill>
          <a:latin typeface="+mn-lt"/>
          <a:ea typeface="+mn-ea"/>
          <a:cs typeface="+mn-cs"/>
        </a:defRPr>
      </a:lvl1pPr>
      <a:lvl2pPr marL="742950" indent="-285750" algn="l" rtl="0" fontAlgn="base">
        <a:spcBef>
          <a:spcPct val="20000"/>
        </a:spcBef>
        <a:spcAft>
          <a:spcPct val="0"/>
        </a:spcAft>
        <a:buClr>
          <a:srgbClr val="46B371"/>
        </a:buClr>
        <a:buFont typeface="Wingdings" pitchFamily="2" charset="2"/>
        <a:buChar char="n"/>
        <a:defRPr kumimoji="1" sz="2400">
          <a:solidFill>
            <a:schemeClr val="tx1"/>
          </a:solidFill>
          <a:latin typeface="+mn-lt"/>
          <a:ea typeface="+mn-ea"/>
        </a:defRPr>
      </a:lvl2pPr>
      <a:lvl3pPr marL="1143000" indent="-228600" algn="l" rtl="0" fontAlgn="base">
        <a:spcBef>
          <a:spcPct val="20000"/>
        </a:spcBef>
        <a:spcAft>
          <a:spcPct val="0"/>
        </a:spcAft>
        <a:buClr>
          <a:srgbClr val="008000"/>
        </a:buClr>
        <a:buFont typeface="Wingdings" pitchFamily="2" charset="2"/>
        <a:buChar char="n"/>
        <a:defRPr kumimoji="1" sz="2000">
          <a:solidFill>
            <a:schemeClr val="tx1"/>
          </a:solidFill>
          <a:latin typeface="+mn-lt"/>
          <a:ea typeface="+mn-ea"/>
        </a:defRPr>
      </a:lvl3pPr>
      <a:lvl4pPr marL="1600200" indent="-228600" algn="l" rtl="0" fontAlgn="base">
        <a:spcBef>
          <a:spcPct val="20000"/>
        </a:spcBef>
        <a:spcAft>
          <a:spcPct val="0"/>
        </a:spcAft>
        <a:buClr>
          <a:srgbClr val="46B371"/>
        </a:buClr>
        <a:buFont typeface="Wingdings" pitchFamily="2" charset="2"/>
        <a:buChar char="n"/>
        <a:defRPr kumimoji="1">
          <a:solidFill>
            <a:schemeClr val="tx1"/>
          </a:solidFill>
          <a:latin typeface="+mn-lt"/>
          <a:ea typeface="+mn-ea"/>
        </a:defRPr>
      </a:lvl4pPr>
      <a:lvl5pPr marL="2057400" indent="-228600" algn="l" rtl="0" fontAlgn="base">
        <a:spcBef>
          <a:spcPct val="20000"/>
        </a:spcBef>
        <a:spcAft>
          <a:spcPct val="0"/>
        </a:spcAft>
        <a:buClr>
          <a:srgbClr val="008000"/>
        </a:buClr>
        <a:buFont typeface="Wingdings" pitchFamily="2" charset="2"/>
        <a:buChar char="n"/>
        <a:defRPr kumimoji="1">
          <a:solidFill>
            <a:schemeClr val="tx1"/>
          </a:solidFill>
          <a:latin typeface="+mn-lt"/>
          <a:ea typeface="+mn-ea"/>
        </a:defRPr>
      </a:lvl5pPr>
      <a:lvl6pPr marL="2514600" indent="-228600" algn="l" rtl="0" fontAlgn="base">
        <a:spcBef>
          <a:spcPct val="20000"/>
        </a:spcBef>
        <a:spcAft>
          <a:spcPct val="0"/>
        </a:spcAft>
        <a:buClr>
          <a:srgbClr val="008000"/>
        </a:buClr>
        <a:buFont typeface="Wingdings" pitchFamily="2" charset="2"/>
        <a:buChar char="n"/>
        <a:defRPr kumimoji="1">
          <a:solidFill>
            <a:schemeClr val="tx1"/>
          </a:solidFill>
          <a:latin typeface="+mn-lt"/>
          <a:ea typeface="+mn-ea"/>
        </a:defRPr>
      </a:lvl6pPr>
      <a:lvl7pPr marL="2971800" indent="-228600" algn="l" rtl="0" fontAlgn="base">
        <a:spcBef>
          <a:spcPct val="20000"/>
        </a:spcBef>
        <a:spcAft>
          <a:spcPct val="0"/>
        </a:spcAft>
        <a:buClr>
          <a:srgbClr val="008000"/>
        </a:buClr>
        <a:buFont typeface="Wingdings" pitchFamily="2" charset="2"/>
        <a:buChar char="n"/>
        <a:defRPr kumimoji="1">
          <a:solidFill>
            <a:schemeClr val="tx1"/>
          </a:solidFill>
          <a:latin typeface="+mn-lt"/>
          <a:ea typeface="+mn-ea"/>
        </a:defRPr>
      </a:lvl7pPr>
      <a:lvl8pPr marL="3429000" indent="-228600" algn="l" rtl="0" fontAlgn="base">
        <a:spcBef>
          <a:spcPct val="20000"/>
        </a:spcBef>
        <a:spcAft>
          <a:spcPct val="0"/>
        </a:spcAft>
        <a:buClr>
          <a:srgbClr val="008000"/>
        </a:buClr>
        <a:buFont typeface="Wingdings" pitchFamily="2" charset="2"/>
        <a:buChar char="n"/>
        <a:defRPr kumimoji="1">
          <a:solidFill>
            <a:schemeClr val="tx1"/>
          </a:solidFill>
          <a:latin typeface="+mn-lt"/>
          <a:ea typeface="+mn-ea"/>
        </a:defRPr>
      </a:lvl8pPr>
      <a:lvl9pPr marL="3886200" indent="-228600" algn="l" rtl="0" fontAlgn="base">
        <a:spcBef>
          <a:spcPct val="20000"/>
        </a:spcBef>
        <a:spcAft>
          <a:spcPct val="0"/>
        </a:spcAft>
        <a:buClr>
          <a:srgbClr val="008000"/>
        </a:buClr>
        <a:buFont typeface="Wingdings" pitchFamily="2" charset="2"/>
        <a:buChar char="n"/>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412875"/>
            <a:ext cx="8229600"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0"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24625"/>
            <a:ext cx="289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524625"/>
            <a:ext cx="213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9766BFE-2495-4A0B-9BC5-2C6024D11455}" type="slidenum">
              <a:rPr lang="en-US" altLang="ja-JP" smtClean="0">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841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kumimoji="1" sz="3600">
          <a:solidFill>
            <a:schemeClr val="tx2"/>
          </a:solidFill>
          <a:latin typeface="+mj-lt"/>
          <a:ea typeface="+mj-ea"/>
          <a:cs typeface="+mj-cs"/>
        </a:defRPr>
      </a:lvl1pPr>
      <a:lvl2pPr algn="l" rtl="0" fontAlgn="base">
        <a:spcBef>
          <a:spcPct val="0"/>
        </a:spcBef>
        <a:spcAft>
          <a:spcPct val="0"/>
        </a:spcAft>
        <a:defRPr kumimoji="1" sz="3600">
          <a:solidFill>
            <a:schemeClr val="tx2"/>
          </a:solidFill>
          <a:latin typeface="Arial" charset="0"/>
          <a:ea typeface="ＭＳ Ｐゴシック" charset="-128"/>
        </a:defRPr>
      </a:lvl2pPr>
      <a:lvl3pPr algn="l" rtl="0" fontAlgn="base">
        <a:spcBef>
          <a:spcPct val="0"/>
        </a:spcBef>
        <a:spcAft>
          <a:spcPct val="0"/>
        </a:spcAft>
        <a:defRPr kumimoji="1" sz="3600">
          <a:solidFill>
            <a:schemeClr val="tx2"/>
          </a:solidFill>
          <a:latin typeface="Arial" charset="0"/>
          <a:ea typeface="ＭＳ Ｐゴシック" charset="-128"/>
        </a:defRPr>
      </a:lvl3pPr>
      <a:lvl4pPr algn="l" rtl="0" fontAlgn="base">
        <a:spcBef>
          <a:spcPct val="0"/>
        </a:spcBef>
        <a:spcAft>
          <a:spcPct val="0"/>
        </a:spcAft>
        <a:defRPr kumimoji="1" sz="3600">
          <a:solidFill>
            <a:schemeClr val="tx2"/>
          </a:solidFill>
          <a:latin typeface="Arial" charset="0"/>
          <a:ea typeface="ＭＳ Ｐゴシック" charset="-128"/>
        </a:defRPr>
      </a:lvl4pPr>
      <a:lvl5pPr algn="l" rtl="0" fontAlgn="base">
        <a:spcBef>
          <a:spcPct val="0"/>
        </a:spcBef>
        <a:spcAft>
          <a:spcPct val="0"/>
        </a:spcAft>
        <a:defRPr kumimoji="1" sz="3600">
          <a:solidFill>
            <a:schemeClr val="tx2"/>
          </a:solidFill>
          <a:latin typeface="Arial" charset="0"/>
          <a:ea typeface="ＭＳ Ｐゴシック" charset="-128"/>
        </a:defRPr>
      </a:lvl5pPr>
      <a:lvl6pPr marL="457200" algn="l" rtl="0" fontAlgn="base">
        <a:spcBef>
          <a:spcPct val="0"/>
        </a:spcBef>
        <a:spcAft>
          <a:spcPct val="0"/>
        </a:spcAft>
        <a:defRPr kumimoji="1" sz="3600">
          <a:solidFill>
            <a:schemeClr val="tx2"/>
          </a:solidFill>
          <a:latin typeface="Arial" charset="0"/>
          <a:ea typeface="ＭＳ Ｐゴシック" charset="-128"/>
        </a:defRPr>
      </a:lvl6pPr>
      <a:lvl7pPr marL="914400" algn="l" rtl="0" fontAlgn="base">
        <a:spcBef>
          <a:spcPct val="0"/>
        </a:spcBef>
        <a:spcAft>
          <a:spcPct val="0"/>
        </a:spcAft>
        <a:defRPr kumimoji="1" sz="3600">
          <a:solidFill>
            <a:schemeClr val="tx2"/>
          </a:solidFill>
          <a:latin typeface="Arial" charset="0"/>
          <a:ea typeface="ＭＳ Ｐゴシック" charset="-128"/>
        </a:defRPr>
      </a:lvl7pPr>
      <a:lvl8pPr marL="1371600" algn="l" rtl="0" fontAlgn="base">
        <a:spcBef>
          <a:spcPct val="0"/>
        </a:spcBef>
        <a:spcAft>
          <a:spcPct val="0"/>
        </a:spcAft>
        <a:defRPr kumimoji="1" sz="3600">
          <a:solidFill>
            <a:schemeClr val="tx2"/>
          </a:solidFill>
          <a:latin typeface="Arial" charset="0"/>
          <a:ea typeface="ＭＳ Ｐゴシック" charset="-128"/>
        </a:defRPr>
      </a:lvl8pPr>
      <a:lvl9pPr marL="1828800" algn="l" rtl="0" fontAlgn="base">
        <a:spcBef>
          <a:spcPct val="0"/>
        </a:spcBef>
        <a:spcAft>
          <a:spcPct val="0"/>
        </a:spcAft>
        <a:defRPr kumimoji="1" sz="36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lr>
          <a:srgbClr val="008000"/>
        </a:buClr>
        <a:buFont typeface="Wingdings" pitchFamily="2" charset="2"/>
        <a:buChar char="l"/>
        <a:defRPr kumimoji="1" sz="2400">
          <a:solidFill>
            <a:schemeClr val="tx1"/>
          </a:solidFill>
          <a:latin typeface="+mn-lt"/>
          <a:ea typeface="+mn-ea"/>
          <a:cs typeface="+mn-cs"/>
        </a:defRPr>
      </a:lvl1pPr>
      <a:lvl2pPr marL="742950" indent="-285750" algn="l" rtl="0" fontAlgn="base">
        <a:spcBef>
          <a:spcPct val="20000"/>
        </a:spcBef>
        <a:spcAft>
          <a:spcPct val="0"/>
        </a:spcAft>
        <a:buClr>
          <a:srgbClr val="33CC33"/>
        </a:buClr>
        <a:buFont typeface="Wingdings" pitchFamily="2" charset="2"/>
        <a:buChar char="l"/>
        <a:defRPr kumimoji="1" sz="2000">
          <a:solidFill>
            <a:schemeClr val="tx1"/>
          </a:solidFill>
          <a:latin typeface="+mn-lt"/>
          <a:ea typeface="+mn-ea"/>
        </a:defRPr>
      </a:lvl2pPr>
      <a:lvl3pPr marL="1143000" indent="-228600" algn="l" rtl="0" fontAlgn="base">
        <a:spcBef>
          <a:spcPct val="20000"/>
        </a:spcBef>
        <a:spcAft>
          <a:spcPct val="0"/>
        </a:spcAft>
        <a:buClr>
          <a:srgbClr val="66FF66"/>
        </a:buClr>
        <a:buFont typeface="Wingdings" pitchFamily="2" charset="2"/>
        <a:buChar char="l"/>
        <a:defRPr kumimoji="1">
          <a:solidFill>
            <a:schemeClr val="tx1"/>
          </a:solidFill>
          <a:latin typeface="+mn-lt"/>
          <a:ea typeface="+mn-ea"/>
        </a:defRPr>
      </a:lvl3pPr>
      <a:lvl4pPr marL="1600200" indent="-228600" algn="l" rtl="0" fontAlgn="base">
        <a:spcBef>
          <a:spcPct val="20000"/>
        </a:spcBef>
        <a:spcAft>
          <a:spcPct val="0"/>
        </a:spcAft>
        <a:buClr>
          <a:srgbClr val="99FF99"/>
        </a:buClr>
        <a:buFont typeface="Wingdings" pitchFamily="2" charset="2"/>
        <a:buChar char="l"/>
        <a:defRPr kumimoji="1" sz="1600">
          <a:solidFill>
            <a:schemeClr val="tx1"/>
          </a:solidFill>
          <a:latin typeface="+mn-lt"/>
          <a:ea typeface="+mn-ea"/>
        </a:defRPr>
      </a:lvl4pPr>
      <a:lvl5pPr marL="2057400" indent="-228600" algn="l" rtl="0" fontAlgn="base">
        <a:spcBef>
          <a:spcPct val="20000"/>
        </a:spcBef>
        <a:spcAft>
          <a:spcPct val="0"/>
        </a:spcAft>
        <a:buClr>
          <a:srgbClr val="CCFFCC"/>
        </a:buClr>
        <a:buFont typeface="Wingdings" pitchFamily="2" charset="2"/>
        <a:buChar char="l"/>
        <a:defRPr kumimoji="1" sz="1600">
          <a:solidFill>
            <a:schemeClr val="tx1"/>
          </a:solidFill>
          <a:latin typeface="+mn-lt"/>
          <a:ea typeface="+mn-ea"/>
        </a:defRPr>
      </a:lvl5pPr>
      <a:lvl6pPr marL="2514600" indent="-228600" algn="l" rtl="0" fontAlgn="base">
        <a:spcBef>
          <a:spcPct val="20000"/>
        </a:spcBef>
        <a:spcAft>
          <a:spcPct val="0"/>
        </a:spcAft>
        <a:buClr>
          <a:srgbClr val="CCFFCC"/>
        </a:buClr>
        <a:buFont typeface="Wingdings" pitchFamily="2" charset="2"/>
        <a:buChar char="l"/>
        <a:defRPr kumimoji="1" sz="1600">
          <a:solidFill>
            <a:schemeClr val="tx1"/>
          </a:solidFill>
          <a:latin typeface="+mn-lt"/>
          <a:ea typeface="+mn-ea"/>
        </a:defRPr>
      </a:lvl6pPr>
      <a:lvl7pPr marL="2971800" indent="-228600" algn="l" rtl="0" fontAlgn="base">
        <a:spcBef>
          <a:spcPct val="20000"/>
        </a:spcBef>
        <a:spcAft>
          <a:spcPct val="0"/>
        </a:spcAft>
        <a:buClr>
          <a:srgbClr val="CCFFCC"/>
        </a:buClr>
        <a:buFont typeface="Wingdings" pitchFamily="2" charset="2"/>
        <a:buChar char="l"/>
        <a:defRPr kumimoji="1" sz="1600">
          <a:solidFill>
            <a:schemeClr val="tx1"/>
          </a:solidFill>
          <a:latin typeface="+mn-lt"/>
          <a:ea typeface="+mn-ea"/>
        </a:defRPr>
      </a:lvl7pPr>
      <a:lvl8pPr marL="3429000" indent="-228600" algn="l" rtl="0" fontAlgn="base">
        <a:spcBef>
          <a:spcPct val="20000"/>
        </a:spcBef>
        <a:spcAft>
          <a:spcPct val="0"/>
        </a:spcAft>
        <a:buClr>
          <a:srgbClr val="CCFFCC"/>
        </a:buClr>
        <a:buFont typeface="Wingdings" pitchFamily="2" charset="2"/>
        <a:buChar char="l"/>
        <a:defRPr kumimoji="1" sz="1600">
          <a:solidFill>
            <a:schemeClr val="tx1"/>
          </a:solidFill>
          <a:latin typeface="+mn-lt"/>
          <a:ea typeface="+mn-ea"/>
        </a:defRPr>
      </a:lvl8pPr>
      <a:lvl9pPr marL="3886200" indent="-228600" algn="l" rtl="0" fontAlgn="base">
        <a:spcBef>
          <a:spcPct val="20000"/>
        </a:spcBef>
        <a:spcAft>
          <a:spcPct val="0"/>
        </a:spcAft>
        <a:buClr>
          <a:srgbClr val="CCFFCC"/>
        </a:buClr>
        <a:buFont typeface="Wingdings" pitchFamily="2" charset="2"/>
        <a:buChar char="l"/>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tif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2.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2869437"/>
            <a:ext cx="7086260" cy="1470025"/>
          </a:xfrm>
        </p:spPr>
        <p:txBody>
          <a:bodyPr/>
          <a:lstStyle/>
          <a:p>
            <a:r>
              <a:rPr lang="ja-JP" altLang="en-US" sz="5400" b="1" dirty="0">
                <a:solidFill>
                  <a:srgbClr val="002060"/>
                </a:solidFill>
                <a:effectLst>
                  <a:outerShdw blurRad="38100" dist="38100" dir="2700000" algn="tl">
                    <a:srgbClr val="000000">
                      <a:alpha val="43137"/>
                    </a:srgbClr>
                  </a:outerShdw>
                </a:effectLst>
              </a:rPr>
              <a:t>ベッドサイドから</a:t>
            </a:r>
            <a:br>
              <a:rPr lang="en-US" altLang="ja-JP" sz="5400" b="1" dirty="0">
                <a:solidFill>
                  <a:srgbClr val="002060"/>
                </a:solidFill>
                <a:effectLst>
                  <a:outerShdw blurRad="38100" dist="38100" dir="2700000" algn="tl">
                    <a:srgbClr val="000000">
                      <a:alpha val="43137"/>
                    </a:srgbClr>
                  </a:outerShdw>
                </a:effectLst>
              </a:rPr>
            </a:br>
            <a:r>
              <a:rPr lang="ja-JP" altLang="en-US" sz="5400" b="1" dirty="0">
                <a:solidFill>
                  <a:srgbClr val="002060"/>
                </a:solidFill>
                <a:effectLst>
                  <a:outerShdw blurRad="38100" dist="38100" dir="2700000" algn="tl">
                    <a:srgbClr val="000000">
                      <a:alpha val="43137"/>
                    </a:srgbClr>
                  </a:outerShdw>
                </a:effectLst>
              </a:rPr>
              <a:t>　　　　　政治を変える！</a:t>
            </a:r>
            <a:endParaRPr lang="ja-JP" altLang="ja-JP" sz="5400" b="1" dirty="0">
              <a:solidFill>
                <a:srgbClr val="002060"/>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371600" y="5251648"/>
            <a:ext cx="6400800" cy="553616"/>
          </a:xfrm>
        </p:spPr>
        <p:txBody>
          <a:bodyPr/>
          <a:lstStyle/>
          <a:p>
            <a:r>
              <a:rPr lang="ja-JP" altLang="en-US" b="1" dirty="0">
                <a:effectLst>
                  <a:outerShdw blurRad="38100" dist="38100" dir="2700000" algn="tl">
                    <a:srgbClr val="000000">
                      <a:alpha val="43137"/>
                    </a:srgbClr>
                  </a:outerShdw>
                </a:effectLst>
              </a:rPr>
              <a:t>対象：</a:t>
            </a:r>
            <a:r>
              <a:rPr lang="ja-JP" altLang="ja-JP" b="1" dirty="0">
                <a:effectLst>
                  <a:outerShdw blurRad="38100" dist="38100" dir="2700000" algn="tl">
                    <a:srgbClr val="000000">
                      <a:alpha val="43137"/>
                    </a:srgbClr>
                  </a:outerShdw>
                </a:effectLst>
              </a:rPr>
              <a:t>基礎研修を修了した会員</a:t>
            </a:r>
            <a:endParaRPr lang="en-US" altLang="ja-JP" b="1" dirty="0">
              <a:effectLst>
                <a:outerShdw blurRad="38100" dist="38100" dir="2700000" algn="tl">
                  <a:srgbClr val="000000">
                    <a:alpha val="43137"/>
                  </a:srgbClr>
                </a:outerShdw>
              </a:effectLst>
            </a:endParaRPr>
          </a:p>
          <a:p>
            <a:endParaRPr lang="ja-JP" altLang="ja-JP" b="1" dirty="0">
              <a:effectLst>
                <a:outerShdw blurRad="38100" dist="38100" dir="2700000" algn="tl">
                  <a:srgbClr val="000000">
                    <a:alpha val="43137"/>
                  </a:srgbClr>
                </a:outerShdw>
              </a:effectLst>
            </a:endParaRPr>
          </a:p>
        </p:txBody>
      </p:sp>
      <p:sp>
        <p:nvSpPr>
          <p:cNvPr id="5" name="テキスト ボックス 4"/>
          <p:cNvSpPr txBox="1"/>
          <p:nvPr/>
        </p:nvSpPr>
        <p:spPr>
          <a:xfrm>
            <a:off x="1835696" y="847133"/>
            <a:ext cx="4573688" cy="523220"/>
          </a:xfrm>
          <a:prstGeom prst="rect">
            <a:avLst/>
          </a:prstGeom>
          <a:noFill/>
        </p:spPr>
        <p:txBody>
          <a:bodyPr wrap="none">
            <a:spAutoFit/>
          </a:bodyPr>
          <a:lstStyle/>
          <a:p>
            <a:pPr fontAlgn="auto">
              <a:spcBef>
                <a:spcPts val="0"/>
              </a:spcBef>
              <a:spcAft>
                <a:spcPts val="0"/>
              </a:spcAft>
              <a:defRPr/>
            </a:pPr>
            <a:r>
              <a:rPr lang="ja-JP" altLang="en-US" sz="2800" b="1" dirty="0">
                <a:effectLst>
                  <a:outerShdw blurRad="38100" dist="38100" dir="2700000" algn="tl">
                    <a:srgbClr val="000000">
                      <a:alpha val="43137"/>
                    </a:srgbClr>
                  </a:outerShdw>
                </a:effectLst>
                <a:latin typeface="+mn-lt"/>
                <a:ea typeface="+mn-ea"/>
              </a:rPr>
              <a:t>日本看護連盟　</a:t>
            </a:r>
            <a:r>
              <a:rPr lang="ja-JP" altLang="en-US" sz="2800" b="1" dirty="0">
                <a:solidFill>
                  <a:srgbClr val="FF0000"/>
                </a:solidFill>
                <a:effectLst>
                  <a:outerShdw blurRad="38100" dist="38100" dir="2700000" algn="tl">
                    <a:srgbClr val="000000">
                      <a:alpha val="43137"/>
                    </a:srgbClr>
                  </a:outerShdw>
                </a:effectLst>
                <a:latin typeface="+mn-lt"/>
                <a:ea typeface="+mn-ea"/>
              </a:rPr>
              <a:t>続</a:t>
            </a:r>
            <a:r>
              <a:rPr lang="ja-JP" altLang="en-US" sz="2800" b="1" dirty="0">
                <a:effectLst>
                  <a:outerShdw blurRad="38100" dist="38100" dir="2700000" algn="tl">
                    <a:srgbClr val="000000">
                      <a:alpha val="43137"/>
                    </a:srgbClr>
                  </a:outerShdw>
                </a:effectLst>
                <a:latin typeface="+mn-lt"/>
                <a:ea typeface="+mn-ea"/>
              </a:rPr>
              <a:t>・基礎研修</a:t>
            </a:r>
          </a:p>
        </p:txBody>
      </p:sp>
      <p:pic>
        <p:nvPicPr>
          <p:cNvPr id="6" name="Picture 3" descr="nkr_logo_b"/>
          <p:cNvPicPr>
            <a:picLocks noChangeAspect="1" noChangeArrowheads="1"/>
          </p:cNvPicPr>
          <p:nvPr/>
        </p:nvPicPr>
        <p:blipFill>
          <a:blip r:embed="rId3" cstate="print"/>
          <a:srcRect/>
          <a:stretch>
            <a:fillRect/>
          </a:stretch>
        </p:blipFill>
        <p:spPr bwMode="auto">
          <a:xfrm>
            <a:off x="7489504" y="957126"/>
            <a:ext cx="1166812" cy="1000125"/>
          </a:xfrm>
          <a:prstGeom prst="rect">
            <a:avLst/>
          </a:prstGeom>
          <a:noFill/>
          <a:ln w="9525">
            <a:noFill/>
            <a:miter lim="800000"/>
            <a:headEnd/>
            <a:tailEnd/>
          </a:ln>
        </p:spPr>
      </p:pic>
      <p:sp>
        <p:nvSpPr>
          <p:cNvPr id="2" name="テキスト ボックス 1"/>
          <p:cNvSpPr txBox="1"/>
          <p:nvPr/>
        </p:nvSpPr>
        <p:spPr>
          <a:xfrm>
            <a:off x="2555776" y="1557332"/>
            <a:ext cx="2719014" cy="523220"/>
          </a:xfrm>
          <a:prstGeom prst="rect">
            <a:avLst/>
          </a:prstGeom>
          <a:noFill/>
        </p:spPr>
        <p:txBody>
          <a:bodyPr wrap="none" rtlCol="0">
            <a:spAutoFit/>
          </a:bodyPr>
          <a:lstStyle/>
          <a:p>
            <a:r>
              <a:rPr kumimoji="1" lang="en-US" altLang="ja-JP" sz="2800" dirty="0">
                <a:effectLst>
                  <a:outerShdw blurRad="38100" dist="38100" dir="2700000" algn="tl">
                    <a:srgbClr val="000000">
                      <a:alpha val="43137"/>
                    </a:srgbClr>
                  </a:outerShdw>
                </a:effectLst>
              </a:rPr>
              <a:t>2014~16</a:t>
            </a:r>
            <a:r>
              <a:rPr kumimoji="1" lang="ja-JP" altLang="en-US" sz="2800" dirty="0">
                <a:effectLst>
                  <a:outerShdw blurRad="38100" dist="38100" dir="2700000" algn="tl">
                    <a:srgbClr val="000000">
                      <a:alpha val="43137"/>
                    </a:srgbClr>
                  </a:outerShdw>
                </a:effectLst>
              </a:rPr>
              <a:t>年度版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2051720" y="2092364"/>
            <a:ext cx="6645275" cy="1143000"/>
          </a:xfrm>
        </p:spPr>
        <p:txBody>
          <a:bodyPr/>
          <a:lstStyle/>
          <a:p>
            <a:pPr algn="l"/>
            <a:r>
              <a:rPr lang="ja-JP" altLang="en-US" sz="4800" b="1" dirty="0">
                <a:effectLst>
                  <a:outerShdw blurRad="38100" dist="38100" dir="2700000" algn="tl">
                    <a:srgbClr val="000000">
                      <a:alpha val="43137"/>
                    </a:srgbClr>
                  </a:outerShdw>
                </a:effectLst>
                <a:latin typeface="HGP明朝E" pitchFamily="18" charset="-128"/>
                <a:ea typeface="HGP明朝E" pitchFamily="18" charset="-128"/>
              </a:rPr>
              <a:t>看護問題小委員会</a:t>
            </a:r>
            <a:br>
              <a:rPr lang="en-US" altLang="ja-JP" sz="4800" b="1" dirty="0">
                <a:effectLst>
                  <a:outerShdw blurRad="38100" dist="38100" dir="2700000" algn="tl">
                    <a:srgbClr val="000000">
                      <a:alpha val="43137"/>
                    </a:srgbClr>
                  </a:outerShdw>
                </a:effectLst>
                <a:latin typeface="HGP明朝E" pitchFamily="18" charset="-128"/>
                <a:ea typeface="HGP明朝E" pitchFamily="18" charset="-128"/>
              </a:rPr>
            </a:br>
            <a:r>
              <a:rPr lang="ja-JP" altLang="en-US" sz="1200" b="1" dirty="0">
                <a:effectLst>
                  <a:outerShdw blurRad="38100" dist="38100" dir="2700000" algn="tl">
                    <a:srgbClr val="000000">
                      <a:alpha val="43137"/>
                    </a:srgbClr>
                  </a:outerShdw>
                </a:effectLst>
                <a:latin typeface="HGP明朝E" pitchFamily="18" charset="-128"/>
                <a:ea typeface="HGP明朝E" pitchFamily="18" charset="-128"/>
              </a:rPr>
              <a:t>　</a:t>
            </a:r>
            <a:endParaRPr kumimoji="1" lang="ja-JP" altLang="en-US" sz="4800" b="1" dirty="0">
              <a:effectLst>
                <a:outerShdw blurRad="38100" dist="38100" dir="2700000" algn="tl">
                  <a:srgbClr val="000000">
                    <a:alpha val="43137"/>
                  </a:srgbClr>
                </a:outerShdw>
              </a:effectLst>
              <a:latin typeface="HGP明朝E" pitchFamily="18" charset="-128"/>
              <a:ea typeface="HGP明朝E" pitchFamily="18" charset="-128"/>
            </a:endParaRPr>
          </a:p>
        </p:txBody>
      </p:sp>
      <p:grpSp>
        <p:nvGrpSpPr>
          <p:cNvPr id="5" name="グループ化 4"/>
          <p:cNvGrpSpPr/>
          <p:nvPr/>
        </p:nvGrpSpPr>
        <p:grpSpPr>
          <a:xfrm>
            <a:off x="7380312" y="5229200"/>
            <a:ext cx="1653017" cy="1526976"/>
            <a:chOff x="7452320" y="5301208"/>
            <a:chExt cx="1653017" cy="1526976"/>
          </a:xfrm>
        </p:grpSpPr>
        <p:pic>
          <p:nvPicPr>
            <p:cNvPr id="6" name="Picture 3" descr="nkr_logo_b"/>
            <p:cNvPicPr>
              <a:picLocks noChangeAspect="1" noChangeArrowheads="1"/>
            </p:cNvPicPr>
            <p:nvPr/>
          </p:nvPicPr>
          <p:blipFill>
            <a:blip r:embed="rId3" cstate="print"/>
            <a:srcRect/>
            <a:stretch>
              <a:fillRect/>
            </a:stretch>
          </p:blipFill>
          <p:spPr bwMode="auto">
            <a:xfrm>
              <a:off x="7524328" y="5301208"/>
              <a:ext cx="1481165" cy="1269047"/>
            </a:xfrm>
            <a:prstGeom prst="rect">
              <a:avLst/>
            </a:prstGeom>
            <a:noFill/>
            <a:ln w="9525">
              <a:noFill/>
              <a:miter lim="800000"/>
              <a:headEnd/>
              <a:tailEnd/>
            </a:ln>
          </p:spPr>
        </p:pic>
        <p:sp>
          <p:nvSpPr>
            <p:cNvPr id="7" name="Text Box 4"/>
            <p:cNvSpPr txBox="1">
              <a:spLocks noChangeArrowheads="1"/>
            </p:cNvSpPr>
            <p:nvPr/>
          </p:nvSpPr>
          <p:spPr bwMode="auto">
            <a:xfrm>
              <a:off x="7452320" y="6597352"/>
              <a:ext cx="1653017" cy="230832"/>
            </a:xfrm>
            <a:prstGeom prst="rect">
              <a:avLst/>
            </a:prstGeom>
            <a:noFill/>
            <a:ln w="9525">
              <a:noFill/>
              <a:miter lim="800000"/>
              <a:headEnd/>
              <a:tailEnd/>
            </a:ln>
          </p:spPr>
          <p:txBody>
            <a:bodyPr wrap="none">
              <a:spAutoFit/>
            </a:bodyPr>
            <a:lstStyle/>
            <a:p>
              <a:r>
                <a:rPr lang="en-US" altLang="ja-JP" sz="900" dirty="0">
                  <a:solidFill>
                    <a:schemeClr val="accent1">
                      <a:lumMod val="25000"/>
                    </a:schemeClr>
                  </a:solidFill>
                  <a:latin typeface="Franklin Gothic Demi" pitchFamily="34" charset="0"/>
                  <a:ea typeface="ＭＳ Ｐ明朝" pitchFamily="18" charset="-128"/>
                </a:rPr>
                <a:t>Japanese Nursing Federation</a:t>
              </a:r>
            </a:p>
          </p:txBody>
        </p:sp>
      </p:grpSp>
      <p:sp>
        <p:nvSpPr>
          <p:cNvPr id="8" name="テキスト ボックス 7"/>
          <p:cNvSpPr txBox="1"/>
          <p:nvPr/>
        </p:nvSpPr>
        <p:spPr>
          <a:xfrm>
            <a:off x="1619672" y="3933056"/>
            <a:ext cx="6769802" cy="461665"/>
          </a:xfrm>
          <a:prstGeom prst="rect">
            <a:avLst/>
          </a:prstGeom>
          <a:noFill/>
        </p:spPr>
        <p:txBody>
          <a:bodyPr wrap="none" rtlCol="0">
            <a:spAutoFit/>
          </a:bodyPr>
          <a:lstStyle/>
          <a:p>
            <a:r>
              <a:rPr lang="ja-JP" altLang="en-US" sz="2400" b="1" dirty="0">
                <a:latin typeface="HGP明朝E" pitchFamily="18" charset="-128"/>
                <a:ea typeface="HGP明朝E" pitchFamily="18" charset="-128"/>
              </a:rPr>
              <a:t>国会では、看護についてどんな議論をしているのか</a:t>
            </a:r>
            <a:endParaRPr kumimoji="1" lang="ja-JP" altLang="en-US" sz="2400" b="1" dirty="0">
              <a:latin typeface="HGP明朝E" pitchFamily="18" charset="-128"/>
              <a:ea typeface="HGP明朝E" pitchFamily="18" charset="-128"/>
            </a:endParaRPr>
          </a:p>
        </p:txBody>
      </p:sp>
    </p:spTree>
    <p:extLst>
      <p:ext uri="{BB962C8B-B14F-4D97-AF65-F5344CB8AC3E}">
        <p14:creationId xmlns:p14="http://schemas.microsoft.com/office/powerpoint/2010/main" val="420724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251520" y="5085184"/>
            <a:ext cx="583264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p:txBody>
      </p:sp>
      <p:cxnSp>
        <p:nvCxnSpPr>
          <p:cNvPr id="18" name="直線コネクタ 17"/>
          <p:cNvCxnSpPr/>
          <p:nvPr/>
        </p:nvCxnSpPr>
        <p:spPr>
          <a:xfrm>
            <a:off x="7452320" y="1301859"/>
            <a:ext cx="0" cy="50405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0" name="直線コネクタ 19"/>
          <p:cNvCxnSpPr/>
          <p:nvPr/>
        </p:nvCxnSpPr>
        <p:spPr>
          <a:xfrm flipH="1">
            <a:off x="7452320" y="2309971"/>
            <a:ext cx="3583" cy="534279"/>
          </a:xfrm>
          <a:prstGeom prst="line">
            <a:avLst/>
          </a:prstGeom>
          <a:ln/>
        </p:spPr>
        <p:style>
          <a:lnRef idx="2">
            <a:schemeClr val="accent2"/>
          </a:lnRef>
          <a:fillRef idx="0">
            <a:schemeClr val="accent2"/>
          </a:fillRef>
          <a:effectRef idx="1">
            <a:schemeClr val="accent2"/>
          </a:effectRef>
          <a:fontRef idx="minor">
            <a:schemeClr val="tx1"/>
          </a:fontRef>
        </p:style>
      </p:cxnSp>
      <p:sp>
        <p:nvSpPr>
          <p:cNvPr id="2" name="タイトル 1"/>
          <p:cNvSpPr>
            <a:spLocks noGrp="1"/>
          </p:cNvSpPr>
          <p:nvPr>
            <p:ph type="title"/>
          </p:nvPr>
        </p:nvSpPr>
        <p:spPr>
          <a:xfrm>
            <a:off x="448681" y="332656"/>
            <a:ext cx="8229600" cy="1041211"/>
          </a:xfrm>
        </p:spPr>
        <p:txBody>
          <a:bodyPr/>
          <a:lstStyle/>
          <a:p>
            <a:pPr algn="l"/>
            <a:r>
              <a:rPr lang="ja-JP" altLang="en-US" dirty="0">
                <a:latin typeface="HGP創英角ｺﾞｼｯｸUB" panose="020B0900000000000000" pitchFamily="50" charset="-128"/>
                <a:ea typeface="HGP創英角ｺﾞｼｯｸUB" panose="020B0900000000000000" pitchFamily="50" charset="-128"/>
              </a:rPr>
              <a:t>　看護問題小委員会</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323528" y="1373866"/>
            <a:ext cx="5544616" cy="1363653"/>
          </a:xfrm>
        </p:spPr>
        <p:txBody>
          <a:bodyPr/>
          <a:lstStyle/>
          <a:p>
            <a:r>
              <a:rPr lang="ja-JP" altLang="en-US" sz="2400" dirty="0">
                <a:latin typeface="HGP創英角ｺﾞｼｯｸUB" panose="020B0900000000000000" pitchFamily="50" charset="-128"/>
                <a:ea typeface="HGP創英角ｺﾞｼｯｸUB" panose="020B0900000000000000" pitchFamily="50" charset="-128"/>
              </a:rPr>
              <a:t>自民党政務調査会厚生労働部会のもとにあり、看護の問題について、調査、検討、協議し政策提言等を行う組織</a:t>
            </a:r>
            <a:endParaRPr kumimoji="1" lang="en-US" altLang="ja-JP" sz="2400" dirty="0">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6228184" y="797803"/>
            <a:ext cx="2448272" cy="5040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政務調査会</a:t>
            </a:r>
          </a:p>
        </p:txBody>
      </p:sp>
      <p:sp>
        <p:nvSpPr>
          <p:cNvPr id="6" name="正方形/長方形 5"/>
          <p:cNvSpPr/>
          <p:nvPr/>
        </p:nvSpPr>
        <p:spPr>
          <a:xfrm>
            <a:off x="6228184" y="1805915"/>
            <a:ext cx="2448272" cy="5040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a:t>厚生労働部会</a:t>
            </a:r>
            <a:endParaRPr kumimoji="1" lang="ja-JP" altLang="en-US" dirty="0"/>
          </a:p>
        </p:txBody>
      </p:sp>
      <p:sp>
        <p:nvSpPr>
          <p:cNvPr id="7" name="正方形/長方形 6"/>
          <p:cNvSpPr/>
          <p:nvPr/>
        </p:nvSpPr>
        <p:spPr>
          <a:xfrm>
            <a:off x="6228184" y="2814027"/>
            <a:ext cx="2448272" cy="50405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t>看護問題小委員会</a:t>
            </a:r>
          </a:p>
        </p:txBody>
      </p:sp>
      <p:sp>
        <p:nvSpPr>
          <p:cNvPr id="8" name="テキスト ボックス 7"/>
          <p:cNvSpPr txBox="1"/>
          <p:nvPr/>
        </p:nvSpPr>
        <p:spPr>
          <a:xfrm>
            <a:off x="1691680" y="5229200"/>
            <a:ext cx="4159060" cy="1323439"/>
          </a:xfrm>
          <a:prstGeom prst="rect">
            <a:avLst/>
          </a:prstGeom>
          <a:noFill/>
        </p:spPr>
        <p:txBody>
          <a:bodyPr wrap="square" rtlCol="0">
            <a:spAutoFit/>
          </a:bodyPr>
          <a:lstStyle/>
          <a:p>
            <a:r>
              <a:rPr lang="en-US" altLang="ja-JP" sz="1600" b="1" dirty="0"/>
              <a:t>2009</a:t>
            </a:r>
            <a:r>
              <a:rPr lang="ja-JP" altLang="en-US" sz="1600" b="1" dirty="0"/>
              <a:t>年、自民党の組織見直しの際に、すべての小委員会が廃止された。しかし、「看護問題小委員会」は、看護連盟や看護職議員のはたらきかけ等により、看護問題の重要さに鑑み復活した。</a:t>
            </a:r>
            <a:endParaRPr kumimoji="1" lang="ja-JP" altLang="en-US" sz="1600" b="1" dirty="0"/>
          </a:p>
        </p:txBody>
      </p:sp>
      <p:sp>
        <p:nvSpPr>
          <p:cNvPr id="9" name="テキスト ボックス 8"/>
          <p:cNvSpPr txBox="1"/>
          <p:nvPr/>
        </p:nvSpPr>
        <p:spPr>
          <a:xfrm>
            <a:off x="331438" y="2737519"/>
            <a:ext cx="5760640" cy="400110"/>
          </a:xfrm>
          <a:prstGeom prst="rect">
            <a:avLst/>
          </a:prstGeom>
          <a:noFill/>
        </p:spPr>
        <p:txBody>
          <a:bodyPr wrap="square" rtlCol="0">
            <a:spAutoFit/>
          </a:bodyPr>
          <a:lstStyle/>
          <a:p>
            <a:pPr marL="342900" indent="-342900">
              <a:buFont typeface="Wingdings" pitchFamily="2" charset="2"/>
              <a:buChar char="ü"/>
            </a:pPr>
            <a:r>
              <a:rPr kumimoji="1" lang="ja-JP" altLang="en-US" sz="2000" dirty="0">
                <a:latin typeface="HGP創英角ｺﾞｼｯｸUB" panose="020B0900000000000000" pitchFamily="50" charset="-128"/>
                <a:ea typeface="HGP創英角ｺﾞｼｯｸUB" panose="020B0900000000000000" pitchFamily="50" charset="-128"/>
              </a:rPr>
              <a:t>看護に関係する政策や国家予算等について議論</a:t>
            </a:r>
            <a:endParaRPr kumimoji="1" lang="en-US" altLang="ja-JP" sz="2000" dirty="0">
              <a:latin typeface="HGP創英角ｺﾞｼｯｸUB" panose="020B0900000000000000" pitchFamily="50" charset="-128"/>
              <a:ea typeface="HGP創英角ｺﾞｼｯｸUB" panose="020B0900000000000000" pitchFamily="50" charset="-128"/>
            </a:endParaRPr>
          </a:p>
        </p:txBody>
      </p:sp>
      <p:pic>
        <p:nvPicPr>
          <p:cNvPr id="1026" name="Picture 2" descr="自民党看護問題小委員会"/>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964" y="4591202"/>
            <a:ext cx="2480727" cy="1835740"/>
          </a:xfrm>
          <a:prstGeom prst="rect">
            <a:avLst/>
          </a:prstGeom>
          <a:noFill/>
          <a:extLst>
            <a:ext uri="{909E8E84-426E-40DD-AFC4-6F175D3DCCD1}">
              <a14:hiddenFill xmlns:a14="http://schemas.microsoft.com/office/drawing/2010/main">
                <a:solidFill>
                  <a:srgbClr val="FFFFFF"/>
                </a:solidFill>
              </a14:hiddenFill>
            </a:ext>
          </a:extLst>
        </p:spPr>
      </p:pic>
      <p:sp>
        <p:nvSpPr>
          <p:cNvPr id="10" name="円/楕円 9"/>
          <p:cNvSpPr/>
          <p:nvPr/>
        </p:nvSpPr>
        <p:spPr>
          <a:xfrm>
            <a:off x="323528" y="5509072"/>
            <a:ext cx="1368152" cy="5122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400" b="1" dirty="0">
                <a:solidFill>
                  <a:schemeClr val="bg1"/>
                </a:solidFill>
                <a:effectLst>
                  <a:outerShdw blurRad="38100" dist="38100" dir="2700000" algn="tl">
                    <a:srgbClr val="000000">
                      <a:alpha val="43137"/>
                    </a:srgbClr>
                  </a:outerShdw>
                </a:effectLst>
              </a:rPr>
              <a:t>いいね！</a:t>
            </a:r>
          </a:p>
        </p:txBody>
      </p:sp>
      <p:sp>
        <p:nvSpPr>
          <p:cNvPr id="23" name="正方形/長方形 22"/>
          <p:cNvSpPr/>
          <p:nvPr/>
        </p:nvSpPr>
        <p:spPr>
          <a:xfrm>
            <a:off x="442087" y="3593339"/>
            <a:ext cx="5539342" cy="1015663"/>
          </a:xfrm>
          <a:prstGeom prst="rect">
            <a:avLst/>
          </a:prstGeom>
        </p:spPr>
        <p:txBody>
          <a:bodyPr wrap="square">
            <a:spAutoFit/>
          </a:bodyPr>
          <a:lstStyle/>
          <a:p>
            <a:r>
              <a:rPr lang="ja-JP" altLang="en-US" sz="2000" dirty="0">
                <a:latin typeface="HG創英角ｺﾞｼｯｸUB" panose="020B0909000000000000" pitchFamily="49" charset="-128"/>
                <a:ea typeface="HG創英角ｺﾞｼｯｸUB" panose="020B0909000000000000" pitchFamily="49" charset="-128"/>
              </a:rPr>
              <a:t>最近は、現場の声を重視して「看取り」「周産期医療」「災害対策」等のテーマを取りあげている。</a:t>
            </a:r>
            <a:endParaRPr lang="en-US" altLang="ja-JP" sz="2000"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62342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788024" y="2492896"/>
            <a:ext cx="4176464" cy="681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59532" y="2709024"/>
            <a:ext cx="3708412" cy="503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2" name="タイトル 1"/>
          <p:cNvSpPr>
            <a:spLocks noGrp="1"/>
          </p:cNvSpPr>
          <p:nvPr>
            <p:ph type="title"/>
          </p:nvPr>
        </p:nvSpPr>
        <p:spPr>
          <a:xfrm>
            <a:off x="469775" y="130622"/>
            <a:ext cx="8229600" cy="778098"/>
          </a:xfrm>
        </p:spPr>
        <p:txBody>
          <a:bodyPr/>
          <a:lstStyle/>
          <a:p>
            <a:r>
              <a:rPr kumimoji="1" lang="ja-JP" altLang="en-US" sz="4000" dirty="0">
                <a:latin typeface="HG創英角ｺﾞｼｯｸUB" panose="020B0909000000000000" pitchFamily="49" charset="-128"/>
                <a:ea typeface="HG創英角ｺﾞｼｯｸUB" panose="020B0909000000000000" pitchFamily="49" charset="-128"/>
              </a:rPr>
              <a:t>看護問題対策議員連盟</a:t>
            </a:r>
          </a:p>
        </p:txBody>
      </p:sp>
      <p:sp>
        <p:nvSpPr>
          <p:cNvPr id="3" name="コンテンツ プレースホルダー 2"/>
          <p:cNvSpPr>
            <a:spLocks noGrp="1"/>
          </p:cNvSpPr>
          <p:nvPr>
            <p:ph idx="1"/>
          </p:nvPr>
        </p:nvSpPr>
        <p:spPr>
          <a:xfrm>
            <a:off x="359532" y="1052736"/>
            <a:ext cx="8676964" cy="5616624"/>
          </a:xfrm>
        </p:spPr>
        <p:txBody>
          <a:bodyPr/>
          <a:lstStyle/>
          <a:p>
            <a:pPr marL="0" indent="0">
              <a:buNone/>
            </a:pPr>
            <a:r>
              <a:rPr kumimoji="1" lang="ja-JP" altLang="en-US" sz="2400" dirty="0">
                <a:latin typeface="HG創英角ｺﾞｼｯｸUB" panose="020B0909000000000000" pitchFamily="49" charset="-128"/>
                <a:ea typeface="HG創英角ｺﾞｼｯｸUB" panose="020B0909000000000000" pitchFamily="49" charset="-128"/>
              </a:rPr>
              <a:t>平成</a:t>
            </a:r>
            <a:r>
              <a:rPr kumimoji="1" lang="en-US" altLang="ja-JP" sz="2400" dirty="0">
                <a:latin typeface="HG創英角ｺﾞｼｯｸUB" panose="020B0909000000000000" pitchFamily="49" charset="-128"/>
                <a:ea typeface="HG創英角ｺﾞｼｯｸUB" panose="020B0909000000000000" pitchFamily="49" charset="-128"/>
              </a:rPr>
              <a:t>26</a:t>
            </a:r>
            <a:r>
              <a:rPr kumimoji="1" lang="ja-JP" altLang="en-US" sz="2400" dirty="0">
                <a:latin typeface="HG創英角ｺﾞｼｯｸUB" panose="020B0909000000000000" pitchFamily="49" charset="-128"/>
                <a:ea typeface="HG創英角ｺﾞｼｯｸUB" panose="020B0909000000000000" pitchFamily="49" charset="-128"/>
              </a:rPr>
              <a:t>年</a:t>
            </a:r>
            <a:r>
              <a:rPr kumimoji="1" lang="en-US" altLang="ja-JP" sz="2400" dirty="0">
                <a:latin typeface="HG創英角ｺﾞｼｯｸUB" panose="020B0909000000000000" pitchFamily="49" charset="-128"/>
                <a:ea typeface="HG創英角ｺﾞｼｯｸUB" panose="020B0909000000000000" pitchFamily="49" charset="-128"/>
              </a:rPr>
              <a:t>4</a:t>
            </a:r>
            <a:r>
              <a:rPr kumimoji="1" lang="ja-JP" altLang="en-US" sz="2400" dirty="0">
                <a:latin typeface="HG創英角ｺﾞｼｯｸUB" panose="020B0909000000000000" pitchFamily="49" charset="-128"/>
                <a:ea typeface="HG創英角ｺﾞｼｯｸUB" panose="020B0909000000000000" pitchFamily="49" charset="-128"/>
              </a:rPr>
              <a:t>月</a:t>
            </a:r>
            <a:r>
              <a:rPr kumimoji="1" lang="en-US" altLang="ja-JP" sz="2400" dirty="0">
                <a:latin typeface="HG創英角ｺﾞｼｯｸUB" panose="020B0909000000000000" pitchFamily="49" charset="-128"/>
                <a:ea typeface="HG創英角ｺﾞｼｯｸUB" panose="020B0909000000000000" pitchFamily="49" charset="-128"/>
              </a:rPr>
              <a:t>10</a:t>
            </a:r>
            <a:r>
              <a:rPr kumimoji="1" lang="ja-JP" altLang="en-US" sz="2400" dirty="0">
                <a:latin typeface="HG創英角ｺﾞｼｯｸUB" panose="020B0909000000000000" pitchFamily="49" charset="-128"/>
                <a:ea typeface="HG創英角ｺﾞｼｯｸUB" panose="020B0909000000000000" pitchFamily="49" charset="-128"/>
              </a:rPr>
              <a:t>日現在</a:t>
            </a:r>
            <a:endParaRPr kumimoji="1" lang="en-US" altLang="ja-JP" sz="2400" dirty="0">
              <a:latin typeface="HG創英角ｺﾞｼｯｸUB" panose="020B0909000000000000" pitchFamily="49" charset="-128"/>
              <a:ea typeface="HG創英角ｺﾞｼｯｸUB" panose="020B0909000000000000" pitchFamily="49" charset="-128"/>
            </a:endParaRPr>
          </a:p>
          <a:p>
            <a:pPr marL="0" indent="0">
              <a:buNone/>
            </a:pPr>
            <a:r>
              <a:rPr lang="ja-JP" altLang="en-US" sz="2400" dirty="0">
                <a:latin typeface="HG創英角ｺﾞｼｯｸUB" panose="020B0909000000000000" pitchFamily="49" charset="-128"/>
                <a:ea typeface="HG創英角ｺﾞｼｯｸUB" panose="020B0909000000000000" pitchFamily="49" charset="-128"/>
              </a:rPr>
              <a:t>　</a:t>
            </a:r>
            <a:r>
              <a:rPr lang="ja-JP" altLang="en-US" sz="2400" u="sng" dirty="0">
                <a:latin typeface="HG創英角ｺﾞｼｯｸUB" panose="020B0909000000000000" pitchFamily="49" charset="-128"/>
                <a:ea typeface="HG創英角ｺﾞｼｯｸUB" panose="020B0909000000000000" pitchFamily="49" charset="-128"/>
              </a:rPr>
              <a:t>衆議院</a:t>
            </a:r>
            <a:r>
              <a:rPr lang="en-US" altLang="ja-JP" sz="2400" u="sng" dirty="0">
                <a:latin typeface="HG創英角ｺﾞｼｯｸUB" panose="020B0909000000000000" pitchFamily="49" charset="-128"/>
                <a:ea typeface="HG創英角ｺﾞｼｯｸUB" panose="020B0909000000000000" pitchFamily="49" charset="-128"/>
              </a:rPr>
              <a:t>267</a:t>
            </a:r>
            <a:r>
              <a:rPr lang="ja-JP" altLang="en-US" sz="2400" u="sng" dirty="0">
                <a:latin typeface="HG創英角ｺﾞｼｯｸUB" panose="020B0909000000000000" pitchFamily="49" charset="-128"/>
                <a:ea typeface="HG創英角ｺﾞｼｯｸUB" panose="020B0909000000000000" pitchFamily="49" charset="-128"/>
              </a:rPr>
              <a:t>名</a:t>
            </a:r>
            <a:r>
              <a:rPr lang="en-US" altLang="ja-JP" sz="2400" dirty="0">
                <a:latin typeface="HG創英角ｺﾞｼｯｸUB" panose="020B0909000000000000" pitchFamily="49" charset="-128"/>
                <a:ea typeface="HG創英角ｺﾞｼｯｸUB" panose="020B0909000000000000" pitchFamily="49" charset="-128"/>
              </a:rPr>
              <a:t>/</a:t>
            </a:r>
            <a:r>
              <a:rPr lang="en-US" altLang="ja-JP" sz="2000" dirty="0">
                <a:latin typeface="HG創英角ｺﾞｼｯｸUB" panose="020B0909000000000000" pitchFamily="49" charset="-128"/>
                <a:ea typeface="HG創英角ｺﾞｼｯｸUB" panose="020B0909000000000000" pitchFamily="49" charset="-128"/>
              </a:rPr>
              <a:t>480</a:t>
            </a:r>
            <a:r>
              <a:rPr lang="ja-JP" altLang="en-US" sz="2000" dirty="0">
                <a:latin typeface="HG創英角ｺﾞｼｯｸUB" panose="020B0909000000000000" pitchFamily="49" charset="-128"/>
                <a:ea typeface="HG創英角ｺﾞｼｯｸUB" panose="020B0909000000000000" pitchFamily="49" charset="-128"/>
              </a:rPr>
              <a:t>名</a:t>
            </a:r>
            <a:r>
              <a:rPr lang="ja-JP" altLang="en-US" sz="2400" dirty="0">
                <a:latin typeface="HG創英角ｺﾞｼｯｸUB" panose="020B0909000000000000" pitchFamily="49" charset="-128"/>
                <a:ea typeface="HG創英角ｺﾞｼｯｸUB" panose="020B0909000000000000" pitchFamily="49" charset="-128"/>
              </a:rPr>
              <a:t>　</a:t>
            </a:r>
            <a:r>
              <a:rPr lang="ja-JP" altLang="en-US" sz="2400" u="sng" dirty="0">
                <a:latin typeface="HG創英角ｺﾞｼｯｸUB" panose="020B0909000000000000" pitchFamily="49" charset="-128"/>
                <a:ea typeface="HG創英角ｺﾞｼｯｸUB" panose="020B0909000000000000" pitchFamily="49" charset="-128"/>
              </a:rPr>
              <a:t>参議院</a:t>
            </a:r>
            <a:r>
              <a:rPr lang="en-US" altLang="ja-JP" sz="2400" u="sng" dirty="0">
                <a:latin typeface="HG創英角ｺﾞｼｯｸUB" panose="020B0909000000000000" pitchFamily="49" charset="-128"/>
                <a:ea typeface="HG創英角ｺﾞｼｯｸUB" panose="020B0909000000000000" pitchFamily="49" charset="-128"/>
              </a:rPr>
              <a:t>83</a:t>
            </a:r>
            <a:r>
              <a:rPr lang="ja-JP" altLang="en-US" sz="2400" u="sng" dirty="0">
                <a:latin typeface="HG創英角ｺﾞｼｯｸUB" panose="020B0909000000000000" pitchFamily="49" charset="-128"/>
                <a:ea typeface="HG創英角ｺﾞｼｯｸUB" panose="020B0909000000000000" pitchFamily="49" charset="-128"/>
              </a:rPr>
              <a:t>名</a:t>
            </a:r>
            <a:r>
              <a:rPr lang="en-US" altLang="ja-JP" sz="2400" dirty="0">
                <a:latin typeface="HG創英角ｺﾞｼｯｸUB" panose="020B0909000000000000" pitchFamily="49" charset="-128"/>
                <a:ea typeface="HG創英角ｺﾞｼｯｸUB" panose="020B0909000000000000" pitchFamily="49" charset="-128"/>
              </a:rPr>
              <a:t>/</a:t>
            </a:r>
            <a:r>
              <a:rPr lang="en-US" altLang="ja-JP" sz="2000" dirty="0">
                <a:latin typeface="HG創英角ｺﾞｼｯｸUB" panose="020B0909000000000000" pitchFamily="49" charset="-128"/>
                <a:ea typeface="HG創英角ｺﾞｼｯｸUB" panose="020B0909000000000000" pitchFamily="49" charset="-128"/>
              </a:rPr>
              <a:t>242</a:t>
            </a:r>
            <a:r>
              <a:rPr lang="ja-JP" altLang="en-US" sz="2000" dirty="0">
                <a:latin typeface="HG創英角ｺﾞｼｯｸUB" panose="020B0909000000000000" pitchFamily="49" charset="-128"/>
                <a:ea typeface="HG創英角ｺﾞｼｯｸUB" panose="020B0909000000000000" pitchFamily="49" charset="-128"/>
              </a:rPr>
              <a:t>名</a:t>
            </a:r>
            <a:r>
              <a:rPr lang="ja-JP" altLang="en-US" sz="2400" dirty="0">
                <a:latin typeface="HG創英角ｺﾞｼｯｸUB" panose="020B0909000000000000" pitchFamily="49" charset="-128"/>
                <a:ea typeface="HG創英角ｺﾞｼｯｸUB" panose="020B0909000000000000" pitchFamily="49" charset="-128"/>
              </a:rPr>
              <a:t>　　</a:t>
            </a:r>
            <a:r>
              <a:rPr lang="ja-JP" altLang="en-US" sz="2400" u="sng" dirty="0">
                <a:latin typeface="HG創英角ｺﾞｼｯｸUB" panose="020B0909000000000000" pitchFamily="49" charset="-128"/>
                <a:ea typeface="HG創英角ｺﾞｼｯｸUB" panose="020B0909000000000000" pitchFamily="49" charset="-128"/>
              </a:rPr>
              <a:t>合計</a:t>
            </a:r>
            <a:r>
              <a:rPr lang="en-US" altLang="ja-JP" sz="2400" u="sng" dirty="0">
                <a:latin typeface="HG創英角ｺﾞｼｯｸUB" panose="020B0909000000000000" pitchFamily="49" charset="-128"/>
                <a:ea typeface="HG創英角ｺﾞｼｯｸUB" panose="020B0909000000000000" pitchFamily="49" charset="-128"/>
              </a:rPr>
              <a:t>350</a:t>
            </a:r>
            <a:r>
              <a:rPr lang="ja-JP" altLang="en-US" sz="2400" u="sng" dirty="0">
                <a:latin typeface="HG創英角ｺﾞｼｯｸUB" panose="020B0909000000000000" pitchFamily="49" charset="-128"/>
                <a:ea typeface="HG創英角ｺﾞｼｯｸUB" panose="020B0909000000000000" pitchFamily="49" charset="-128"/>
              </a:rPr>
              <a:t>名</a:t>
            </a:r>
            <a:r>
              <a:rPr lang="en-US" altLang="ja-JP" sz="2400" dirty="0">
                <a:latin typeface="HG創英角ｺﾞｼｯｸUB" panose="020B0909000000000000" pitchFamily="49" charset="-128"/>
                <a:ea typeface="HG創英角ｺﾞｼｯｸUB" panose="020B0909000000000000" pitchFamily="49" charset="-128"/>
              </a:rPr>
              <a:t>/</a:t>
            </a:r>
            <a:r>
              <a:rPr lang="en-US" altLang="ja-JP" sz="2000" dirty="0">
                <a:latin typeface="HG創英角ｺﾞｼｯｸUB" panose="020B0909000000000000" pitchFamily="49" charset="-128"/>
                <a:ea typeface="HG創英角ｺﾞｼｯｸUB" panose="020B0909000000000000" pitchFamily="49" charset="-128"/>
              </a:rPr>
              <a:t>722</a:t>
            </a:r>
            <a:r>
              <a:rPr lang="ja-JP" altLang="en-US" sz="2000" dirty="0">
                <a:latin typeface="HG創英角ｺﾞｼｯｸUB" panose="020B0909000000000000" pitchFamily="49" charset="-128"/>
                <a:ea typeface="HG創英角ｺﾞｼｯｸUB" panose="020B0909000000000000" pitchFamily="49" charset="-128"/>
              </a:rPr>
              <a:t>名</a:t>
            </a:r>
            <a:endParaRPr lang="en-US" altLang="ja-JP" sz="2000"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sz="2400" dirty="0">
                <a:latin typeface="HG創英角ｺﾞｼｯｸUB" panose="020B0909000000000000" pitchFamily="49" charset="-128"/>
                <a:ea typeface="HG創英角ｺﾞｼｯｸUB" panose="020B0909000000000000" pitchFamily="49" charset="-128"/>
              </a:rPr>
              <a:t>　　・皆さんの地元の国会議員は？</a:t>
            </a:r>
          </a:p>
        </p:txBody>
      </p:sp>
      <p:pic>
        <p:nvPicPr>
          <p:cNvPr id="4" name="図 3" descr="20140418看議連.jpg"/>
          <p:cNvPicPr>
            <a:picLocks noChangeAspect="1"/>
          </p:cNvPicPr>
          <p:nvPr/>
        </p:nvPicPr>
        <p:blipFill>
          <a:blip r:embed="rId3"/>
          <a:stretch>
            <a:fillRect/>
          </a:stretch>
        </p:blipFill>
        <p:spPr>
          <a:xfrm>
            <a:off x="4537515" y="3198135"/>
            <a:ext cx="4536504" cy="3312368"/>
          </a:xfrm>
          <a:prstGeom prst="rect">
            <a:avLst/>
          </a:prstGeom>
        </p:spPr>
      </p:pic>
      <p:sp>
        <p:nvSpPr>
          <p:cNvPr id="5" name="テキスト ボックス 4"/>
          <p:cNvSpPr txBox="1"/>
          <p:nvPr/>
        </p:nvSpPr>
        <p:spPr>
          <a:xfrm>
            <a:off x="4842385" y="2500762"/>
            <a:ext cx="4176464" cy="646331"/>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伊吹会長に要望書を提出する坂本日本看護協会長と草間日本看護連盟会長</a:t>
            </a:r>
          </a:p>
        </p:txBody>
      </p:sp>
      <p:sp>
        <p:nvSpPr>
          <p:cNvPr id="6" name="下矢印 5"/>
          <p:cNvSpPr/>
          <p:nvPr/>
        </p:nvSpPr>
        <p:spPr>
          <a:xfrm>
            <a:off x="8786191" y="4077072"/>
            <a:ext cx="178297" cy="43204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20140418看議連たかがい.jpg"/>
          <p:cNvPicPr>
            <a:picLocks noChangeAspect="1"/>
          </p:cNvPicPr>
          <p:nvPr/>
        </p:nvPicPr>
        <p:blipFill>
          <a:blip r:embed="rId4"/>
          <a:stretch>
            <a:fillRect/>
          </a:stretch>
        </p:blipFill>
        <p:spPr>
          <a:xfrm>
            <a:off x="179512" y="3284984"/>
            <a:ext cx="4248472" cy="3288365"/>
          </a:xfrm>
          <a:prstGeom prst="rect">
            <a:avLst/>
          </a:prstGeom>
        </p:spPr>
      </p:pic>
      <p:sp>
        <p:nvSpPr>
          <p:cNvPr id="8" name="テキスト ボックス 7"/>
          <p:cNvSpPr txBox="1"/>
          <p:nvPr/>
        </p:nvSpPr>
        <p:spPr>
          <a:xfrm>
            <a:off x="431540" y="2805036"/>
            <a:ext cx="3744416" cy="369332"/>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司会を担当するたかが</a:t>
            </a:r>
            <a:r>
              <a:rPr kumimoji="1" lang="ja-JP" altLang="en-US" dirty="0" err="1">
                <a:latin typeface="HG創英角ｺﾞｼｯｸUB" panose="020B0909000000000000" pitchFamily="49" charset="-128"/>
                <a:ea typeface="HG創英角ｺﾞｼｯｸUB" panose="020B0909000000000000" pitchFamily="49" charset="-128"/>
              </a:rPr>
              <a:t>い</a:t>
            </a:r>
            <a:r>
              <a:rPr lang="ja-JP" altLang="en-US" dirty="0">
                <a:latin typeface="HG創英角ｺﾞｼｯｸUB" panose="020B0909000000000000" pitchFamily="49" charset="-128"/>
                <a:ea typeface="HG創英角ｺﾞｼｯｸUB" panose="020B0909000000000000" pitchFamily="49" charset="-128"/>
              </a:rPr>
              <a:t>議員</a:t>
            </a:r>
            <a:endParaRPr kumimoji="1" lang="ja-JP" altLang="en-US"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70680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827584" y="260648"/>
            <a:ext cx="2304256" cy="7920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11"/>
          <p:cNvGrpSpPr/>
          <p:nvPr/>
        </p:nvGrpSpPr>
        <p:grpSpPr>
          <a:xfrm>
            <a:off x="1115616" y="3579003"/>
            <a:ext cx="2828634" cy="2082245"/>
            <a:chOff x="2411761" y="4011050"/>
            <a:chExt cx="2828634" cy="2082245"/>
          </a:xfrm>
        </p:grpSpPr>
        <p:sp>
          <p:nvSpPr>
            <p:cNvPr id="11" name="下矢印 10"/>
            <p:cNvSpPr/>
            <p:nvPr/>
          </p:nvSpPr>
          <p:spPr>
            <a:xfrm>
              <a:off x="3131840" y="4069232"/>
              <a:ext cx="1403286" cy="2024063"/>
            </a:xfrm>
            <a:prstGeom prst="downArrow">
              <a:avLst/>
            </a:prstGeom>
            <a:gradFill>
              <a:gsLst>
                <a:gs pos="100000">
                  <a:schemeClr val="accent6"/>
                </a:gs>
                <a:gs pos="49000">
                  <a:schemeClr val="accent1">
                    <a:shade val="67500"/>
                    <a:satMod val="115000"/>
                    <a:lumMod val="100000"/>
                  </a:schemeClr>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10800000">
              <a:off x="2411761" y="4011050"/>
              <a:ext cx="2828634" cy="1987511"/>
            </a:xfrm>
            <a:prstGeom prst="triangle">
              <a:avLst/>
            </a:prstGeom>
            <a:gradFill>
              <a:gsLst>
                <a:gs pos="0">
                  <a:schemeClr val="accent6"/>
                </a:gs>
                <a:gs pos="43000">
                  <a:schemeClr val="accent1">
                    <a:shade val="67500"/>
                    <a:satMod val="115000"/>
                    <a:lumMod val="10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57200" y="116632"/>
            <a:ext cx="8229600" cy="923910"/>
          </a:xfrm>
        </p:spPr>
        <p:txBody>
          <a:bodyPr/>
          <a:lstStyle/>
          <a:p>
            <a:r>
              <a:rPr kumimoji="1" lang="ja-JP" altLang="en-US" b="1" dirty="0">
                <a:solidFill>
                  <a:srgbClr val="C00000"/>
                </a:solidFill>
                <a:effectLst>
                  <a:outerShdw blurRad="38100" dist="38100" dir="2700000" algn="tl">
                    <a:srgbClr val="000000">
                      <a:alpha val="43137"/>
                    </a:srgbClr>
                  </a:outerShdw>
                </a:effectLst>
              </a:rPr>
              <a:t>トピックス</a:t>
            </a:r>
            <a:r>
              <a:rPr kumimoji="1" lang="ja-JP" altLang="en-US" b="1" dirty="0">
                <a:effectLst>
                  <a:outerShdw blurRad="38100" dist="38100" dir="2700000" algn="tl">
                    <a:srgbClr val="000000">
                      <a:alpha val="43137"/>
                    </a:srgbClr>
                  </a:outerShdw>
                </a:effectLst>
              </a:rPr>
              <a:t>　　</a:t>
            </a:r>
            <a:r>
              <a:rPr lang="ja-JP" altLang="en-US" sz="4000" b="1" dirty="0">
                <a:effectLst>
                  <a:outerShdw blurRad="38100" dist="38100" dir="2700000" algn="tl">
                    <a:srgbClr val="000000">
                      <a:alpha val="43137"/>
                    </a:srgbClr>
                  </a:outerShdw>
                </a:effectLst>
              </a:rPr>
              <a:t>議員連盟</a:t>
            </a:r>
            <a:r>
              <a:rPr kumimoji="1" lang="ja-JP" altLang="en-US" sz="4000" b="1" dirty="0">
                <a:effectLst>
                  <a:outerShdw blurRad="38100" dist="38100" dir="2700000" algn="tl">
                    <a:srgbClr val="000000">
                      <a:alpha val="43137"/>
                    </a:srgbClr>
                  </a:outerShdw>
                </a:effectLst>
              </a:rPr>
              <a:t>発足の布石</a:t>
            </a:r>
          </a:p>
        </p:txBody>
      </p:sp>
      <p:sp>
        <p:nvSpPr>
          <p:cNvPr id="4" name="正方形/長方形 3"/>
          <p:cNvSpPr/>
          <p:nvPr/>
        </p:nvSpPr>
        <p:spPr>
          <a:xfrm>
            <a:off x="312845" y="1124744"/>
            <a:ext cx="8568952"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3200" dirty="0"/>
              <a:t>議員連盟の設置は、実は簡単なことでない。</a:t>
            </a:r>
            <a:endParaRPr lang="en-US" altLang="ja-JP" sz="3200" dirty="0"/>
          </a:p>
          <a:p>
            <a:r>
              <a:rPr lang="ja-JP" altLang="en-US" sz="3200" dirty="0"/>
              <a:t>長年の継続した活動が背景にある。</a:t>
            </a:r>
            <a:endParaRPr lang="en-US" altLang="ja-JP" sz="3200" dirty="0"/>
          </a:p>
        </p:txBody>
      </p:sp>
      <p:sp>
        <p:nvSpPr>
          <p:cNvPr id="5" name="テキスト ボックス 4"/>
          <p:cNvSpPr txBox="1"/>
          <p:nvPr/>
        </p:nvSpPr>
        <p:spPr>
          <a:xfrm>
            <a:off x="1835697" y="3284403"/>
            <a:ext cx="5519460" cy="584775"/>
          </a:xfrm>
          <a:prstGeom prst="rect">
            <a:avLst/>
          </a:prstGeom>
          <a:noFill/>
        </p:spPr>
        <p:txBody>
          <a:bodyPr wrap="none" rtlCol="0">
            <a:spAutoFit/>
          </a:bodyPr>
          <a:lstStyle/>
          <a:p>
            <a:r>
              <a:rPr kumimoji="1" lang="ja-JP" altLang="en-US" sz="3200" dirty="0"/>
              <a:t>看護技術者対策議員連盟発足</a:t>
            </a:r>
          </a:p>
        </p:txBody>
      </p:sp>
      <p:sp>
        <p:nvSpPr>
          <p:cNvPr id="6" name="テキスト ボックス 5"/>
          <p:cNvSpPr txBox="1"/>
          <p:nvPr/>
        </p:nvSpPr>
        <p:spPr>
          <a:xfrm>
            <a:off x="1815637" y="3869178"/>
            <a:ext cx="4844596" cy="400110"/>
          </a:xfrm>
          <a:prstGeom prst="rect">
            <a:avLst/>
          </a:prstGeom>
          <a:noFill/>
        </p:spPr>
        <p:txBody>
          <a:bodyPr wrap="none" rtlCol="0">
            <a:spAutoFit/>
          </a:bodyPr>
          <a:lstStyle/>
          <a:p>
            <a:r>
              <a:rPr kumimoji="1" lang="ja-JP" altLang="en-US" sz="2000" b="1" dirty="0"/>
              <a:t>（</a:t>
            </a:r>
            <a:r>
              <a:rPr kumimoji="1" lang="en-US" altLang="ja-JP" sz="2000" b="1" dirty="0"/>
              <a:t>2009</a:t>
            </a:r>
            <a:r>
              <a:rPr kumimoji="1" lang="ja-JP" altLang="en-US" sz="2000" b="1" dirty="0"/>
              <a:t>年「看護問題対策議員連盟」に改称）</a:t>
            </a:r>
          </a:p>
        </p:txBody>
      </p:sp>
      <p:sp>
        <p:nvSpPr>
          <p:cNvPr id="7" name="テキスト ボックス 6"/>
          <p:cNvSpPr txBox="1"/>
          <p:nvPr/>
        </p:nvSpPr>
        <p:spPr>
          <a:xfrm>
            <a:off x="323528" y="2676981"/>
            <a:ext cx="1345240" cy="523220"/>
          </a:xfrm>
          <a:prstGeom prst="rect">
            <a:avLst/>
          </a:prstGeom>
          <a:noFill/>
        </p:spPr>
        <p:txBody>
          <a:bodyPr wrap="none" rtlCol="0">
            <a:spAutoFit/>
          </a:bodyPr>
          <a:lstStyle/>
          <a:p>
            <a:r>
              <a:rPr kumimoji="1" lang="en-US" altLang="ja-JP" sz="2800" dirty="0"/>
              <a:t>1971</a:t>
            </a:r>
            <a:r>
              <a:rPr kumimoji="1" lang="ja-JP" altLang="en-US" sz="2800" dirty="0"/>
              <a:t>年</a:t>
            </a:r>
          </a:p>
        </p:txBody>
      </p:sp>
      <p:sp>
        <p:nvSpPr>
          <p:cNvPr id="8" name="テキスト ボックス 7"/>
          <p:cNvSpPr txBox="1"/>
          <p:nvPr/>
        </p:nvSpPr>
        <p:spPr>
          <a:xfrm>
            <a:off x="323529" y="3284403"/>
            <a:ext cx="1345240" cy="523220"/>
          </a:xfrm>
          <a:prstGeom prst="rect">
            <a:avLst/>
          </a:prstGeom>
          <a:noFill/>
        </p:spPr>
        <p:txBody>
          <a:bodyPr wrap="none" rtlCol="0">
            <a:spAutoFit/>
          </a:bodyPr>
          <a:lstStyle/>
          <a:p>
            <a:r>
              <a:rPr kumimoji="1" lang="en-US" altLang="ja-JP" sz="2800" dirty="0"/>
              <a:t>1973</a:t>
            </a:r>
            <a:r>
              <a:rPr kumimoji="1" lang="ja-JP" altLang="en-US" sz="2800" dirty="0"/>
              <a:t>年</a:t>
            </a:r>
          </a:p>
        </p:txBody>
      </p:sp>
      <p:sp>
        <p:nvSpPr>
          <p:cNvPr id="9" name="テキスト ボックス 8"/>
          <p:cNvSpPr txBox="1"/>
          <p:nvPr/>
        </p:nvSpPr>
        <p:spPr>
          <a:xfrm>
            <a:off x="1835697" y="2636912"/>
            <a:ext cx="4963218" cy="584775"/>
          </a:xfrm>
          <a:prstGeom prst="rect">
            <a:avLst/>
          </a:prstGeom>
          <a:noFill/>
        </p:spPr>
        <p:txBody>
          <a:bodyPr wrap="none" rtlCol="0">
            <a:spAutoFit/>
          </a:bodyPr>
          <a:lstStyle/>
          <a:p>
            <a:r>
              <a:rPr kumimoji="1" lang="ja-JP" altLang="en-US" sz="3200" dirty="0"/>
              <a:t>石本茂先生が当選</a:t>
            </a:r>
            <a:r>
              <a:rPr kumimoji="1" lang="en-US" altLang="ja-JP" sz="2000" dirty="0"/>
              <a:t>(</a:t>
            </a:r>
            <a:r>
              <a:rPr kumimoji="1" lang="ja-JP" altLang="en-US" sz="2000" dirty="0"/>
              <a:t>自民党公認）</a:t>
            </a:r>
            <a:endParaRPr kumimoji="1" lang="ja-JP" altLang="en-US" sz="3200" dirty="0"/>
          </a:p>
        </p:txBody>
      </p:sp>
      <p:pic>
        <p:nvPicPr>
          <p:cNvPr id="1026" name="Picture 2" descr="http://s3.amazonaws.com/cogolo_faces/%E7%9F%B3%E6%9C%AC%E8%8C%82/imgs/kangorenmei-oka.org/home/gazou-renmei/g-ishim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797" y="2492896"/>
            <a:ext cx="152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251519" y="5643245"/>
            <a:ext cx="8630277" cy="954107"/>
          </a:xfrm>
          <a:prstGeom prst="rect">
            <a:avLst/>
          </a:prstGeom>
          <a:noFill/>
        </p:spPr>
        <p:txBody>
          <a:bodyPr wrap="square" rtlCol="0">
            <a:spAutoFit/>
          </a:bodyPr>
          <a:lstStyle/>
          <a:p>
            <a:r>
              <a:rPr kumimoji="1" lang="ja-JP" altLang="en-US" sz="2000" dirty="0"/>
              <a:t>現在会員数　　　　　自民党</a:t>
            </a:r>
            <a:r>
              <a:rPr kumimoji="1" lang="ja-JP" altLang="en-US" sz="2800" dirty="0"/>
              <a:t>衆議院議員　</a:t>
            </a:r>
            <a:r>
              <a:rPr kumimoji="1" lang="en-US" altLang="ja-JP" sz="2800" dirty="0"/>
              <a:t>267</a:t>
            </a:r>
            <a:r>
              <a:rPr kumimoji="1" lang="ja-JP" altLang="en-US" sz="2800" dirty="0"/>
              <a:t>人／</a:t>
            </a:r>
            <a:r>
              <a:rPr kumimoji="1" lang="en-US" altLang="ja-JP" sz="2800" dirty="0"/>
              <a:t>293</a:t>
            </a:r>
            <a:r>
              <a:rPr kumimoji="1" lang="ja-JP" altLang="en-US" sz="2000" dirty="0"/>
              <a:t>人中</a:t>
            </a:r>
            <a:endParaRPr kumimoji="1" lang="en-US" altLang="ja-JP" sz="2000" dirty="0"/>
          </a:p>
          <a:p>
            <a:r>
              <a:rPr lang="en-US" altLang="ja-JP" sz="1600" dirty="0"/>
              <a:t>2014</a:t>
            </a:r>
            <a:r>
              <a:rPr lang="ja-JP" altLang="en-US" sz="1600" dirty="0"/>
              <a:t>年</a:t>
            </a:r>
            <a:r>
              <a:rPr lang="en-US" altLang="ja-JP" sz="1600" dirty="0"/>
              <a:t>4</a:t>
            </a:r>
            <a:r>
              <a:rPr lang="ja-JP" altLang="en-US" sz="1600" dirty="0"/>
              <a:t>月</a:t>
            </a:r>
            <a:r>
              <a:rPr lang="en-US" altLang="ja-JP" sz="1600" dirty="0"/>
              <a:t>10</a:t>
            </a:r>
            <a:r>
              <a:rPr lang="ja-JP" altLang="en-US" sz="1600" dirty="0"/>
              <a:t>日現在　　</a:t>
            </a:r>
            <a:r>
              <a:rPr lang="ja-JP" altLang="en-US" sz="2000" dirty="0"/>
              <a:t>自民党</a:t>
            </a:r>
            <a:r>
              <a:rPr lang="ja-JP" altLang="en-US" sz="2800" dirty="0"/>
              <a:t>参議院議員　</a:t>
            </a:r>
            <a:r>
              <a:rPr lang="en-US" altLang="ja-JP" sz="2800" dirty="0"/>
              <a:t>83</a:t>
            </a:r>
            <a:r>
              <a:rPr lang="ja-JP" altLang="en-US" sz="2800" dirty="0"/>
              <a:t>人／</a:t>
            </a:r>
            <a:r>
              <a:rPr lang="en-US" altLang="ja-JP" sz="2800" dirty="0"/>
              <a:t>85</a:t>
            </a:r>
            <a:r>
              <a:rPr lang="ja-JP" altLang="en-US" sz="2000" dirty="0"/>
              <a:t>人中</a:t>
            </a:r>
            <a:r>
              <a:rPr lang="ja-JP" altLang="en-US" sz="1600" b="1" dirty="0"/>
              <a:t>（全国比例除く）</a:t>
            </a:r>
            <a:endParaRPr kumimoji="1" lang="ja-JP" altLang="en-US" sz="2800" b="1" dirty="0"/>
          </a:p>
        </p:txBody>
      </p:sp>
      <p:sp>
        <p:nvSpPr>
          <p:cNvPr id="14" name="テキスト ボックス 13"/>
          <p:cNvSpPr txBox="1"/>
          <p:nvPr/>
        </p:nvSpPr>
        <p:spPr>
          <a:xfrm>
            <a:off x="3131840" y="4325014"/>
            <a:ext cx="5832647" cy="1015663"/>
          </a:xfrm>
          <a:prstGeom prst="rect">
            <a:avLst/>
          </a:prstGeom>
          <a:noFill/>
        </p:spPr>
        <p:txBody>
          <a:bodyPr wrap="square" rtlCol="0">
            <a:spAutoFit/>
          </a:bodyPr>
          <a:lstStyle/>
          <a:p>
            <a:r>
              <a:rPr kumimoji="1" lang="ja-JP" altLang="en-US" sz="2000" dirty="0">
                <a:solidFill>
                  <a:srgbClr val="002060"/>
                </a:solidFill>
              </a:rPr>
              <a:t>その後、約</a:t>
            </a:r>
            <a:r>
              <a:rPr kumimoji="1" lang="en-US" altLang="ja-JP" sz="2000" dirty="0">
                <a:solidFill>
                  <a:srgbClr val="002060"/>
                </a:solidFill>
              </a:rPr>
              <a:t>40</a:t>
            </a:r>
            <a:r>
              <a:rPr kumimoji="1" lang="ja-JP" altLang="en-US" sz="2000" dirty="0">
                <a:solidFill>
                  <a:srgbClr val="002060"/>
                </a:solidFill>
              </a:rPr>
              <a:t>年間。保健師助産師看護師法の改正、</a:t>
            </a:r>
            <a:endParaRPr kumimoji="1" lang="en-US" altLang="ja-JP" sz="2000" dirty="0">
              <a:solidFill>
                <a:srgbClr val="002060"/>
              </a:solidFill>
            </a:endParaRPr>
          </a:p>
          <a:p>
            <a:r>
              <a:rPr kumimoji="1" lang="ja-JP" altLang="en-US" sz="2000" dirty="0">
                <a:solidFill>
                  <a:srgbClr val="002060"/>
                </a:solidFill>
              </a:rPr>
              <a:t>看護師等人材確保法の制定等に尽力。</a:t>
            </a:r>
            <a:endParaRPr kumimoji="1" lang="en-US" altLang="ja-JP" sz="2000" dirty="0">
              <a:solidFill>
                <a:srgbClr val="002060"/>
              </a:solidFill>
            </a:endParaRPr>
          </a:p>
          <a:p>
            <a:r>
              <a:rPr kumimoji="1" lang="ja-JP" altLang="en-US" sz="2000" dirty="0">
                <a:solidFill>
                  <a:srgbClr val="002060"/>
                </a:solidFill>
              </a:rPr>
              <a:t>実績をあげてきた。</a:t>
            </a:r>
          </a:p>
        </p:txBody>
      </p:sp>
    </p:spTree>
    <p:extLst>
      <p:ext uri="{BB962C8B-B14F-4D97-AF65-F5344CB8AC3E}">
        <p14:creationId xmlns:p14="http://schemas.microsoft.com/office/powerpoint/2010/main" val="407651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形吹き出し 4"/>
          <p:cNvSpPr/>
          <p:nvPr/>
        </p:nvSpPr>
        <p:spPr>
          <a:xfrm rot="12409491">
            <a:off x="67105" y="347164"/>
            <a:ext cx="1750232" cy="1172415"/>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116632"/>
            <a:ext cx="7560840" cy="6894195"/>
          </a:xfrm>
          <a:prstGeom prst="rect">
            <a:avLst/>
          </a:prstGeom>
        </p:spPr>
        <p:txBody>
          <a:bodyPr wrap="square">
            <a:spAutoFit/>
          </a:bodyPr>
          <a:lstStyle/>
          <a:p>
            <a:pPr algn="just"/>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平成</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26</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26</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厚生労働大臣</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田村憲久　様　　</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日本看護連盟会長　草間朋子</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看護師国家試験追加試験に関する要望書</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endParaRPr lang="en-US" altLang="ja-JP" sz="10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要望事項　</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平成</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26</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16</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日実施の看護師国家試験日の大雪による交通機関の</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運休や道路事情等により受験できなかった者、混乱の中で受験した受験生が不利益を被ったり、採用側の関係者に混乱が生じないよう以下のことについて要望致します。</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要望内容</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257175" indent="-257175" algn="just">
              <a:buFont typeface="+mj-cs"/>
              <a:buAutoNum type="arabicDbPlain"/>
            </a:pP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どのような事情であっても大雪の影響で試験を受けられなかった受験者</a:t>
            </a:r>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すべてが追加試験を受けられること。</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257175" indent="-257175" algn="just">
              <a:buFont typeface="+mj-cs"/>
              <a:buAutoNum type="arabicDbPlain"/>
            </a:pP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試験開始寸前に会場に入り、混乱状況の中で受験した者のうち希望する者については、</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3</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19</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日に再受験の機会を与えて頂きたい。</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257175" indent="-257175" algn="just">
              <a:buFont typeface="+mj-cs"/>
              <a:buAutoNum type="arabicDbPlain"/>
            </a:pP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再試験実施の判断基準を明確にしておくこと。</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257175" indent="-257175" algn="just">
              <a:buFont typeface="+mj-cs"/>
              <a:buAutoNum type="arabicDbPlain"/>
            </a:pP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国家試験合格者は</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4</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1</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日からの採用に支障のないよう速やかに看護師籍に登録して頂きたい。</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257175" indent="-257175" algn="just">
              <a:buFont typeface="+mj-cs"/>
              <a:buAutoNum type="arabicDbPlain"/>
            </a:pP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再受験については本人の希望に基づいて行うこととし、その場合、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月</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16</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日の試験結果は無効とすること。</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en-US"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以上の</a:t>
            </a:r>
            <a:r>
              <a:rPr lang="en-US"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5</a:t>
            </a:r>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点につきまして、特段のご配慮を要望致します。</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just"/>
            <a:r>
              <a:rPr lang="ja-JP" altLang="ja-JP"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ja-JP" altLang="ja-JP" sz="105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 name="テキスト ボックス 2"/>
          <p:cNvSpPr txBox="1"/>
          <p:nvPr/>
        </p:nvSpPr>
        <p:spPr>
          <a:xfrm>
            <a:off x="156111" y="601817"/>
            <a:ext cx="1607578" cy="646331"/>
          </a:xfrm>
          <a:prstGeom prst="rect">
            <a:avLst/>
          </a:prstGeom>
          <a:noFill/>
        </p:spPr>
        <p:txBody>
          <a:bodyPr wrap="square" rtlCol="0">
            <a:spAutoFit/>
          </a:bodyPr>
          <a:lstStyle/>
          <a:p>
            <a:r>
              <a:rPr lang="ja-JP" altLang="en-US" dirty="0">
                <a:latin typeface="HGP創英角ｺﾞｼｯｸUB" panose="020B0900000000000000" pitchFamily="50" charset="-128"/>
                <a:ea typeface="HGP創英角ｺﾞｼｯｸUB" panose="020B0900000000000000" pitchFamily="50" charset="-128"/>
              </a:rPr>
              <a:t>これが「現場の　声」の政策例</a:t>
            </a:r>
          </a:p>
        </p:txBody>
      </p:sp>
    </p:spTree>
    <p:extLst>
      <p:ext uri="{BB962C8B-B14F-4D97-AF65-F5344CB8AC3E}">
        <p14:creationId xmlns:p14="http://schemas.microsoft.com/office/powerpoint/2010/main" val="28261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1988840"/>
            <a:ext cx="6768752" cy="1872208"/>
          </a:xfrm>
        </p:spPr>
        <p:txBody>
          <a:bodyPr/>
          <a:lstStyle/>
          <a:p>
            <a:r>
              <a:rPr lang="ja-JP" altLang="en-US" sz="4400" b="1" dirty="0">
                <a:effectLst>
                  <a:outerShdw blurRad="38100" dist="38100" dir="2700000" algn="tl">
                    <a:srgbClr val="000000">
                      <a:alpha val="43137"/>
                    </a:srgbClr>
                  </a:outerShdw>
                </a:effectLst>
                <a:latin typeface="HGP明朝E" pitchFamily="18" charset="-128"/>
                <a:ea typeface="HGP明朝E" pitchFamily="18" charset="-128"/>
              </a:rPr>
              <a:t>卒後臨床研修制度の</a:t>
            </a:r>
            <a:br>
              <a:rPr lang="en-US" altLang="ja-JP" sz="4400" b="1" dirty="0">
                <a:effectLst>
                  <a:outerShdw blurRad="38100" dist="38100" dir="2700000" algn="tl">
                    <a:srgbClr val="000000">
                      <a:alpha val="43137"/>
                    </a:srgbClr>
                  </a:outerShdw>
                </a:effectLst>
                <a:latin typeface="HGP明朝E" pitchFamily="18" charset="-128"/>
                <a:ea typeface="HGP明朝E" pitchFamily="18" charset="-128"/>
              </a:rPr>
            </a:br>
            <a:r>
              <a:rPr lang="ja-JP" altLang="en-US" sz="4400" b="1" dirty="0">
                <a:effectLst>
                  <a:outerShdw blurRad="38100" dist="38100" dir="2700000" algn="tl">
                    <a:srgbClr val="000000">
                      <a:alpha val="43137"/>
                    </a:srgbClr>
                  </a:outerShdw>
                </a:effectLst>
                <a:latin typeface="HGP明朝E" pitchFamily="18" charset="-128"/>
                <a:ea typeface="HGP明朝E" pitchFamily="18" charset="-128"/>
              </a:rPr>
              <a:t>（努力義務化）までの道のり</a:t>
            </a:r>
          </a:p>
        </p:txBody>
      </p:sp>
      <p:grpSp>
        <p:nvGrpSpPr>
          <p:cNvPr id="5" name="グループ化 4"/>
          <p:cNvGrpSpPr/>
          <p:nvPr/>
        </p:nvGrpSpPr>
        <p:grpSpPr>
          <a:xfrm>
            <a:off x="7380312" y="5229200"/>
            <a:ext cx="1653017" cy="1526976"/>
            <a:chOff x="7452320" y="5301208"/>
            <a:chExt cx="1653017" cy="1526976"/>
          </a:xfrm>
        </p:grpSpPr>
        <p:pic>
          <p:nvPicPr>
            <p:cNvPr id="6" name="Picture 3" descr="nkr_logo_b"/>
            <p:cNvPicPr>
              <a:picLocks noChangeAspect="1" noChangeArrowheads="1"/>
            </p:cNvPicPr>
            <p:nvPr/>
          </p:nvPicPr>
          <p:blipFill>
            <a:blip r:embed="rId3" cstate="print"/>
            <a:srcRect/>
            <a:stretch>
              <a:fillRect/>
            </a:stretch>
          </p:blipFill>
          <p:spPr bwMode="auto">
            <a:xfrm>
              <a:off x="7524328" y="5301208"/>
              <a:ext cx="1481165" cy="1269047"/>
            </a:xfrm>
            <a:prstGeom prst="rect">
              <a:avLst/>
            </a:prstGeom>
            <a:noFill/>
            <a:ln w="9525">
              <a:noFill/>
              <a:miter lim="800000"/>
              <a:headEnd/>
              <a:tailEnd/>
            </a:ln>
          </p:spPr>
        </p:pic>
        <p:sp>
          <p:nvSpPr>
            <p:cNvPr id="7" name="Text Box 4"/>
            <p:cNvSpPr txBox="1">
              <a:spLocks noChangeArrowheads="1"/>
            </p:cNvSpPr>
            <p:nvPr/>
          </p:nvSpPr>
          <p:spPr bwMode="auto">
            <a:xfrm>
              <a:off x="7452320" y="6597352"/>
              <a:ext cx="1653017" cy="230832"/>
            </a:xfrm>
            <a:prstGeom prst="rect">
              <a:avLst/>
            </a:prstGeom>
            <a:noFill/>
            <a:ln w="9525">
              <a:noFill/>
              <a:miter lim="800000"/>
              <a:headEnd/>
              <a:tailEnd/>
            </a:ln>
          </p:spPr>
          <p:txBody>
            <a:bodyPr wrap="none">
              <a:spAutoFit/>
            </a:bodyPr>
            <a:lstStyle/>
            <a:p>
              <a:r>
                <a:rPr lang="en-US" altLang="ja-JP" sz="900" dirty="0">
                  <a:solidFill>
                    <a:srgbClr val="BBE0E3">
                      <a:lumMod val="25000"/>
                    </a:srgbClr>
                  </a:solidFill>
                  <a:latin typeface="Franklin Gothic Demi" pitchFamily="34" charset="0"/>
                  <a:ea typeface="ＭＳ Ｐ明朝" pitchFamily="18" charset="-128"/>
                </a:rPr>
                <a:t>Japanese Nursing Federation</a:t>
              </a:r>
            </a:p>
          </p:txBody>
        </p:sp>
      </p:grpSp>
      <p:sp>
        <p:nvSpPr>
          <p:cNvPr id="3" name="テキスト ボックス 2"/>
          <p:cNvSpPr txBox="1"/>
          <p:nvPr/>
        </p:nvSpPr>
        <p:spPr>
          <a:xfrm>
            <a:off x="508192" y="4314291"/>
            <a:ext cx="8537915" cy="461665"/>
          </a:xfrm>
          <a:prstGeom prst="rect">
            <a:avLst/>
          </a:prstGeom>
          <a:noFill/>
        </p:spPr>
        <p:txBody>
          <a:bodyPr wrap="none" rtlCol="0">
            <a:spAutoFit/>
          </a:bodyPr>
          <a:lstStyle/>
          <a:p>
            <a:r>
              <a:rPr kumimoji="1" lang="ja-JP" altLang="en-US" sz="2400" b="1" dirty="0">
                <a:latin typeface="HG創英角ｺﾞｼｯｸUB" panose="020B0909000000000000" pitchFamily="49" charset="-128"/>
                <a:ea typeface="HG創英角ｺﾞｼｯｸUB" panose="020B0909000000000000" pitchFamily="49" charset="-128"/>
              </a:rPr>
              <a:t>法律ができるとき、国会でどのようなことがおきていたのか</a:t>
            </a:r>
          </a:p>
        </p:txBody>
      </p:sp>
      <p:sp>
        <p:nvSpPr>
          <p:cNvPr id="4" name="テキスト ボックス 3"/>
          <p:cNvSpPr txBox="1"/>
          <p:nvPr/>
        </p:nvSpPr>
        <p:spPr>
          <a:xfrm>
            <a:off x="1475656" y="876873"/>
            <a:ext cx="1507909" cy="461665"/>
          </a:xfrm>
          <a:prstGeom prst="rect">
            <a:avLst/>
          </a:prstGeom>
          <a:solidFill>
            <a:schemeClr val="accent2">
              <a:lumMod val="20000"/>
              <a:lumOff val="80000"/>
            </a:schemeClr>
          </a:solidFill>
          <a:ln w="19050">
            <a:solidFill>
              <a:schemeClr val="tx1"/>
            </a:solidFill>
          </a:ln>
        </p:spPr>
        <p:txBody>
          <a:bodyPr wrap="square" rtlCol="0">
            <a:spAutoFit/>
          </a:bodyPr>
          <a:lstStyle/>
          <a:p>
            <a:r>
              <a:rPr kumimoji="1" lang="ja-JP" altLang="en-US" sz="2400" dirty="0">
                <a:latin typeface="HG創英角ｺﾞｼｯｸUB" panose="020B0909000000000000" pitchFamily="49" charset="-128"/>
                <a:ea typeface="HG創英角ｺﾞｼｯｸUB" panose="020B0909000000000000" pitchFamily="49" charset="-128"/>
              </a:rPr>
              <a:t>議員立法</a:t>
            </a:r>
          </a:p>
        </p:txBody>
      </p:sp>
    </p:spTree>
    <p:extLst>
      <p:ext uri="{BB962C8B-B14F-4D97-AF65-F5344CB8AC3E}">
        <p14:creationId xmlns:p14="http://schemas.microsoft.com/office/powerpoint/2010/main" val="251082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6"/>
          <p:cNvSpPr/>
          <p:nvPr/>
        </p:nvSpPr>
        <p:spPr>
          <a:xfrm rot="20400551">
            <a:off x="4125220" y="2484438"/>
            <a:ext cx="1690753" cy="1027204"/>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30002" y="1052790"/>
            <a:ext cx="6845441" cy="830997"/>
          </a:xfrm>
          <a:prstGeom prst="rect">
            <a:avLst/>
          </a:prstGeom>
          <a:solidFill>
            <a:schemeClr val="accent6">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2400" dirty="0">
                <a:latin typeface="HGP創英角ｺﾞｼｯｸUB" panose="020B0900000000000000" pitchFamily="50" charset="-128"/>
                <a:ea typeface="HGP創英角ｺﾞｼｯｸUB" panose="020B0900000000000000" pitchFamily="50" charset="-128"/>
              </a:rPr>
              <a:t>　看護職員不足は離職が原因であることを明確化、　</a:t>
            </a:r>
            <a:endParaRPr lang="en-US" altLang="ja-JP" sz="2400" dirty="0">
              <a:latin typeface="HGP創英角ｺﾞｼｯｸUB" panose="020B0900000000000000" pitchFamily="50" charset="-128"/>
              <a:ea typeface="HGP創英角ｺﾞｼｯｸUB" panose="020B0900000000000000" pitchFamily="50" charset="-128"/>
            </a:endParaRPr>
          </a:p>
          <a:p>
            <a:r>
              <a:rPr lang="ja-JP" altLang="en-US" sz="2400" dirty="0">
                <a:latin typeface="HGP創英角ｺﾞｼｯｸUB" panose="020B0900000000000000" pitchFamily="50" charset="-128"/>
                <a:ea typeface="HGP創英角ｺﾞｼｯｸUB" panose="020B0900000000000000" pitchFamily="50" charset="-128"/>
              </a:rPr>
              <a:t>　特に新人看護師がやめる！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548933" y="2036398"/>
            <a:ext cx="5995552" cy="369332"/>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日本看護協会政策提言資料　「今こそ看護基礎教育改革を」</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756" y="2773017"/>
            <a:ext cx="2825198" cy="217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215" y="3600137"/>
            <a:ext cx="2904676" cy="223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5891" y="3749851"/>
            <a:ext cx="2827826" cy="208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232870" y="2625033"/>
            <a:ext cx="1850186" cy="923330"/>
          </a:xfrm>
          <a:prstGeom prst="rect">
            <a:avLst/>
          </a:prstGeom>
          <a:noFill/>
        </p:spPr>
        <p:txBody>
          <a:bodyPr wrap="none" rtlCol="0">
            <a:spAutoFit/>
          </a:bodyPr>
          <a:lstStyle/>
          <a:p>
            <a:r>
              <a:rPr lang="ja-JP" altLang="en-US" dirty="0">
                <a:latin typeface="HGP創英角ｺﾞｼｯｸUB" panose="020B0900000000000000" pitchFamily="50" charset="-128"/>
                <a:ea typeface="HGP創英角ｺﾞｼｯｸUB" panose="020B0900000000000000" pitchFamily="50" charset="-128"/>
              </a:rPr>
              <a:t>現場の状況を</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視覚化することで</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世論喚起した</a:t>
            </a:r>
          </a:p>
        </p:txBody>
      </p:sp>
      <p:sp>
        <p:nvSpPr>
          <p:cNvPr id="3" name="四角形吹き出し 2"/>
          <p:cNvSpPr/>
          <p:nvPr/>
        </p:nvSpPr>
        <p:spPr>
          <a:xfrm>
            <a:off x="6513546" y="2306230"/>
            <a:ext cx="2251179" cy="727690"/>
          </a:xfrm>
          <a:prstGeom prst="wedgeRectCallout">
            <a:avLst>
              <a:gd name="adj1" fmla="val -77040"/>
              <a:gd name="adj2" fmla="val -4457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solidFill>
                  <a:schemeClr val="accent6">
                    <a:lumMod val="50000"/>
                  </a:schemeClr>
                </a:solidFill>
                <a:latin typeface="HGP創英角ｺﾞｼｯｸUB" panose="020B0900000000000000" pitchFamily="50" charset="-128"/>
                <a:ea typeface="HGP創英角ｺﾞｼｯｸUB" panose="020B0900000000000000" pitchFamily="50" charset="-128"/>
              </a:rPr>
              <a:t>平成</a:t>
            </a:r>
            <a:r>
              <a:rPr lang="en-US" altLang="ja-JP" dirty="0">
                <a:solidFill>
                  <a:schemeClr val="accent6">
                    <a:lumMod val="50000"/>
                  </a:schemeClr>
                </a:solidFill>
                <a:latin typeface="HGP創英角ｺﾞｼｯｸUB" panose="020B0900000000000000" pitchFamily="50" charset="-128"/>
                <a:ea typeface="HGP創英角ｺﾞｼｯｸUB" panose="020B0900000000000000" pitchFamily="50" charset="-128"/>
              </a:rPr>
              <a:t>17</a:t>
            </a:r>
            <a:r>
              <a:rPr lang="ja-JP" altLang="en-US" dirty="0">
                <a:solidFill>
                  <a:schemeClr val="accent6">
                    <a:lumMod val="50000"/>
                  </a:schemeClr>
                </a:solidFill>
                <a:latin typeface="HGP創英角ｺﾞｼｯｸUB" panose="020B0900000000000000" pitchFamily="50" charset="-128"/>
                <a:ea typeface="HGP創英角ｺﾞｼｯｸUB" panose="020B0900000000000000" pitchFamily="50" charset="-128"/>
              </a:rPr>
              <a:t>年　日本看護協会総会で決議</a:t>
            </a:r>
          </a:p>
        </p:txBody>
      </p:sp>
    </p:spTree>
    <p:extLst>
      <p:ext uri="{BB962C8B-B14F-4D97-AF65-F5344CB8AC3E}">
        <p14:creationId xmlns:p14="http://schemas.microsoft.com/office/powerpoint/2010/main" val="279872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4624"/>
            <a:ext cx="9144000" cy="6813376"/>
          </a:xfrm>
        </p:spPr>
        <p:txBody>
          <a:bodyPr/>
          <a:lstStyle/>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　日本看護協会：看護職員不足は離職が原因であることを明確化</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平成</a:t>
            </a:r>
            <a:r>
              <a:rPr lang="en-US" altLang="ja-JP" sz="2000" dirty="0">
                <a:latin typeface="HGP創英角ｺﾞｼｯｸUB" panose="020B0900000000000000" pitchFamily="50" charset="-128"/>
                <a:ea typeface="HGP創英角ｺﾞｼｯｸUB" panose="020B0900000000000000" pitchFamily="50" charset="-128"/>
              </a:rPr>
              <a:t>17</a:t>
            </a:r>
            <a:r>
              <a:rPr lang="ja-JP" altLang="en-US" sz="2000" dirty="0">
                <a:latin typeface="HGP創英角ｺﾞｼｯｸUB" panose="020B0900000000000000" pitchFamily="50" charset="-128"/>
                <a:ea typeface="HGP創英角ｺﾞｼｯｸUB" panose="020B0900000000000000" pitchFamily="50" charset="-128"/>
              </a:rPr>
              <a:t>年総会決議「新卒看護職員の卒後研修の制度化促進」</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厚生労働省に検討会が発足</a:t>
            </a:r>
            <a:r>
              <a:rPr lang="ja-JP" altLang="en-US" sz="2000" dirty="0">
                <a:latin typeface="HGP創英角ｺﾞｼｯｸUB" panose="020B0900000000000000" pitchFamily="50" charset="-128"/>
                <a:ea typeface="HGP創英角ｺﾞｼｯｸUB" panose="020B0900000000000000" pitchFamily="50" charset="-128"/>
              </a:rPr>
              <a:t>（舛添厚労大臣）</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平成</a:t>
            </a:r>
            <a:r>
              <a:rPr lang="en-US" altLang="ja-JP" sz="2000" dirty="0">
                <a:latin typeface="HGP創英角ｺﾞｼｯｸUB" panose="020B0900000000000000" pitchFamily="50" charset="-128"/>
                <a:ea typeface="HGP創英角ｺﾞｼｯｸUB" panose="020B0900000000000000" pitchFamily="50" charset="-128"/>
              </a:rPr>
              <a:t>20</a:t>
            </a:r>
            <a:r>
              <a:rPr lang="ja-JP" altLang="en-US" sz="2000" dirty="0">
                <a:latin typeface="HGP創英角ｺﾞｼｯｸUB" panose="020B0900000000000000" pitchFamily="50" charset="-128"/>
                <a:ea typeface="HGP創英角ｺﾞｼｯｸUB" panose="020B0900000000000000" pitchFamily="50" charset="-128"/>
              </a:rPr>
              <a:t>年</a:t>
            </a:r>
            <a:r>
              <a:rPr lang="en-US" altLang="ja-JP" sz="2000" dirty="0">
                <a:latin typeface="HGP創英角ｺﾞｼｯｸUB" panose="020B0900000000000000" pitchFamily="50" charset="-128"/>
                <a:ea typeface="HGP創英角ｺﾞｼｯｸUB" panose="020B0900000000000000" pitchFamily="50" charset="-128"/>
              </a:rPr>
              <a:t>10</a:t>
            </a:r>
            <a:r>
              <a:rPr lang="ja-JP" altLang="en-US" sz="2000" dirty="0">
                <a:latin typeface="HGP創英角ｺﾞｼｯｸUB" panose="020B0900000000000000" pitchFamily="50" charset="-128"/>
                <a:ea typeface="HGP創英角ｺﾞｼｯｸUB" panose="020B0900000000000000" pitchFamily="50" charset="-128"/>
              </a:rPr>
              <a:t>月</a:t>
            </a:r>
            <a:r>
              <a:rPr kumimoji="1" lang="ja-JP" altLang="en-US" sz="2000" dirty="0">
                <a:latin typeface="HGP創英角ｺﾞｼｯｸUB" panose="020B0900000000000000" pitchFamily="50" charset="-128"/>
                <a:ea typeface="HGP創英角ｺﾞｼｯｸUB" panose="020B0900000000000000" pitchFamily="50" charset="-128"/>
              </a:rPr>
              <a:t>　「看護の質の向上と確保に関する検討会」</a:t>
            </a:r>
            <a:endParaRPr kumimoji="1"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平成</a:t>
            </a:r>
            <a:r>
              <a:rPr lang="en-US" altLang="ja-JP" sz="2000" dirty="0">
                <a:latin typeface="HGP創英角ｺﾞｼｯｸUB" panose="020B0900000000000000" pitchFamily="50" charset="-128"/>
                <a:ea typeface="HGP創英角ｺﾞｼｯｸUB" panose="020B0900000000000000" pitchFamily="50" charset="-128"/>
              </a:rPr>
              <a:t>21</a:t>
            </a:r>
            <a:r>
              <a:rPr lang="ja-JP" altLang="en-US" sz="2000" dirty="0">
                <a:latin typeface="HGP創英角ｺﾞｼｯｸUB" panose="020B0900000000000000" pitchFamily="50" charset="-128"/>
                <a:ea typeface="HGP創英角ｺﾞｼｯｸUB" panose="020B0900000000000000" pitchFamily="50" charset="-128"/>
              </a:rPr>
              <a:t>年</a:t>
            </a:r>
            <a:r>
              <a:rPr lang="en-US" altLang="ja-JP" sz="2000" dirty="0">
                <a:latin typeface="HGP創英角ｺﾞｼｯｸUB" panose="020B0900000000000000" pitchFamily="50" charset="-128"/>
                <a:ea typeface="HGP創英角ｺﾞｼｯｸUB" panose="020B0900000000000000" pitchFamily="50" charset="-128"/>
              </a:rPr>
              <a:t>3</a:t>
            </a:r>
            <a:r>
              <a:rPr lang="ja-JP" altLang="en-US" sz="2000" dirty="0">
                <a:latin typeface="HGP創英角ｺﾞｼｯｸUB" panose="020B0900000000000000" pitchFamily="50" charset="-128"/>
                <a:ea typeface="HGP創英角ｺﾞｼｯｸUB" panose="020B0900000000000000" pitchFamily="50" charset="-128"/>
              </a:rPr>
              <a:t>月中間とりまとめ</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看護協会の論点　①看護師基礎教育の大学化</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②保健師・助産師課程は看護師課程終了後に</a:t>
            </a:r>
            <a:r>
              <a:rPr lang="en-US" altLang="ja-JP" sz="2000" dirty="0">
                <a:latin typeface="HGP創英角ｺﾞｼｯｸUB" panose="020B0900000000000000" pitchFamily="50" charset="-128"/>
                <a:ea typeface="HGP創英角ｺﾞｼｯｸUB" panose="020B0900000000000000" pitchFamily="50" charset="-128"/>
              </a:rPr>
              <a:t>2</a:t>
            </a:r>
            <a:r>
              <a:rPr lang="ja-JP" altLang="en-US" sz="2000" dirty="0">
                <a:latin typeface="HGP創英角ｺﾞｼｯｸUB" panose="020B0900000000000000" pitchFamily="50" charset="-128"/>
                <a:ea typeface="HGP創英角ｺﾞｼｯｸUB" panose="020B0900000000000000" pitchFamily="50" charset="-128"/>
              </a:rPr>
              <a:t>年間の教育</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③新卒看護職員の臨床研修の制度化</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endParaRPr lang="en-US" altLang="ja-JP" sz="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a:t>
            </a:r>
            <a:r>
              <a:rPr lang="ja-JP" altLang="en-US" dirty="0">
                <a:latin typeface="HGP創英角ｺﾞｼｯｸUB" panose="020B0900000000000000" pitchFamily="50" charset="-128"/>
                <a:ea typeface="HGP創英角ｺﾞｼｯｸUB" panose="020B0900000000000000" pitchFamily="50" charset="-128"/>
              </a:rPr>
              <a:t>自由民主党にプロジェクトを設置することに成功、方針確定後当時　</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の野党の協力も得て成立</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南野知惠子議員　プロジェクト設置に向けた調整や野党との調整</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あべ俊子議員　　　プロジェクト運営の事務局長</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都道府県看護連盟から地元議員への支援要請</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endParaRPr lang="en-US" altLang="ja-JP" sz="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第</a:t>
            </a:r>
            <a:r>
              <a:rPr lang="en-US" altLang="ja-JP" dirty="0">
                <a:latin typeface="HGP創英角ｺﾞｼｯｸUB" panose="020B0900000000000000" pitchFamily="50" charset="-128"/>
                <a:ea typeface="HGP創英角ｺﾞｼｯｸUB" panose="020B0900000000000000" pitchFamily="50" charset="-128"/>
              </a:rPr>
              <a:t>171</a:t>
            </a:r>
            <a:r>
              <a:rPr lang="ja-JP" altLang="en-US" dirty="0">
                <a:latin typeface="HGP創英角ｺﾞｼｯｸUB" panose="020B0900000000000000" pitchFamily="50" charset="-128"/>
                <a:ea typeface="HGP創英角ｺﾞｼｯｸUB" panose="020B0900000000000000" pitchFamily="50" charset="-128"/>
              </a:rPr>
              <a:t>回通常国会の衆議院本会議において全会一致で可決、成立</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平成</a:t>
            </a:r>
            <a:r>
              <a:rPr lang="en-US" altLang="ja-JP" sz="2000" dirty="0">
                <a:latin typeface="HGP創英角ｺﾞｼｯｸUB" panose="020B0900000000000000" pitchFamily="50" charset="-128"/>
                <a:ea typeface="HGP創英角ｺﾞｼｯｸUB" panose="020B0900000000000000" pitchFamily="50" charset="-128"/>
              </a:rPr>
              <a:t>21</a:t>
            </a:r>
            <a:r>
              <a:rPr lang="ja-JP" altLang="en-US" sz="2000" dirty="0">
                <a:latin typeface="HGP創英角ｺﾞｼｯｸUB" panose="020B0900000000000000" pitchFamily="50" charset="-128"/>
                <a:ea typeface="HGP創英角ｺﾞｼｯｸUB" panose="020B0900000000000000" pitchFamily="50" charset="-128"/>
              </a:rPr>
              <a:t>年</a:t>
            </a:r>
            <a:r>
              <a:rPr lang="en-US" altLang="ja-JP" sz="2000" dirty="0">
                <a:latin typeface="HGP創英角ｺﾞｼｯｸUB" panose="020B0900000000000000" pitchFamily="50" charset="-128"/>
                <a:ea typeface="HGP創英角ｺﾞｼｯｸUB" panose="020B0900000000000000" pitchFamily="50" charset="-128"/>
              </a:rPr>
              <a:t>7</a:t>
            </a:r>
            <a:r>
              <a:rPr lang="ja-JP" altLang="en-US" sz="2000" dirty="0">
                <a:latin typeface="HGP創英角ｺﾞｼｯｸUB" panose="020B0900000000000000" pitchFamily="50" charset="-128"/>
                <a:ea typeface="HGP創英角ｺﾞｼｯｸUB" panose="020B0900000000000000" pitchFamily="50" charset="-128"/>
              </a:rPr>
              <a:t>月</a:t>
            </a:r>
            <a:r>
              <a:rPr lang="en-US" altLang="ja-JP" sz="2000" dirty="0">
                <a:latin typeface="HGP創英角ｺﾞｼｯｸUB" panose="020B0900000000000000" pitchFamily="50" charset="-128"/>
                <a:ea typeface="HGP創英角ｺﾞｼｯｸUB" panose="020B0900000000000000" pitchFamily="50" charset="-128"/>
              </a:rPr>
              <a:t>9</a:t>
            </a:r>
            <a:r>
              <a:rPr lang="ja-JP" altLang="en-US" sz="2000" dirty="0">
                <a:latin typeface="HGP創英角ｺﾞｼｯｸUB" panose="020B0900000000000000" pitchFamily="50" charset="-128"/>
                <a:ea typeface="HGP創英角ｺﾞｼｯｸUB" panose="020B0900000000000000" pitchFamily="50" charset="-128"/>
              </a:rPr>
              <a:t>日</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5" name="下矢印 4"/>
          <p:cNvSpPr/>
          <p:nvPr/>
        </p:nvSpPr>
        <p:spPr>
          <a:xfrm>
            <a:off x="395536" y="620688"/>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57809" y="1916832"/>
            <a:ext cx="253751"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72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9138" y="260648"/>
            <a:ext cx="7886700" cy="1179810"/>
          </a:xfrm>
        </p:spPr>
        <p:txBody>
          <a:bodyPr>
            <a:normAutofit fontScale="90000"/>
          </a:bodyPr>
          <a:lstStyle/>
          <a:p>
            <a:r>
              <a:rPr lang="ja-JP" altLang="en-US" sz="2400" dirty="0">
                <a:latin typeface="HGP創英角ｺﾞｼｯｸUB" panose="020B0900000000000000" pitchFamily="50" charset="-128"/>
                <a:ea typeface="HGP創英角ｺﾞｼｯｸUB" panose="020B0900000000000000" pitchFamily="50" charset="-128"/>
              </a:rPr>
              <a:t>保健師助産師看護師法及び看護師等の人材確保の促進に関する法律の一部を改正する法律案成立までの足取り</a:t>
            </a:r>
            <a:br>
              <a:rPr lang="en-US" altLang="ja-JP" sz="24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（参議院先議）</a:t>
            </a:r>
          </a:p>
        </p:txBody>
      </p:sp>
      <p:sp>
        <p:nvSpPr>
          <p:cNvPr id="3" name="コンテンツ プレースホルダー 2"/>
          <p:cNvSpPr>
            <a:spLocks noGrp="1"/>
          </p:cNvSpPr>
          <p:nvPr>
            <p:ph idx="1"/>
          </p:nvPr>
        </p:nvSpPr>
        <p:spPr>
          <a:xfrm>
            <a:off x="35293" y="1628800"/>
            <a:ext cx="9001203" cy="5112568"/>
          </a:xfrm>
          <a:ln w="19050"/>
        </p:spPr>
        <p:txBody>
          <a:bodyPr>
            <a:normAutofit fontScale="77500" lnSpcReduction="20000"/>
          </a:bodyPr>
          <a:lstStyle/>
          <a:p>
            <a:pPr marL="0" indent="0">
              <a:buNone/>
            </a:pPr>
            <a:r>
              <a:rPr kumimoji="1" lang="ja-JP" altLang="en-US" i="1" dirty="0">
                <a:latin typeface="HGP創英角ｺﾞｼｯｸUB" panose="020B0900000000000000" pitchFamily="50" charset="-128"/>
                <a:ea typeface="HGP創英角ｺﾞｼｯｸUB" panose="020B0900000000000000" pitchFamily="50" charset="-128"/>
              </a:rPr>
              <a:t>　　＊議員立法　所属会派から一人の反対者も出せない！</a:t>
            </a:r>
            <a:endParaRPr kumimoji="1" lang="en-US" altLang="ja-JP" i="1"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1300" i="1" dirty="0">
                <a:latin typeface="HGP創英角ｺﾞｼｯｸUB" panose="020B0900000000000000" pitchFamily="50" charset="-128"/>
                <a:ea typeface="HGP創英角ｺﾞｼｯｸUB" panose="020B0900000000000000" pitchFamily="50" charset="-128"/>
              </a:rPr>
              <a:t>　　　　</a:t>
            </a:r>
            <a:r>
              <a:rPr lang="ja-JP" altLang="en-US" sz="3100" i="1" dirty="0">
                <a:latin typeface="HGP創英角ｺﾞｼｯｸUB" panose="020B0900000000000000" pitchFamily="50" charset="-128"/>
                <a:ea typeface="HGP創英角ｺﾞｼｯｸUB" panose="020B0900000000000000" pitchFamily="50" charset="-128"/>
              </a:rPr>
              <a:t>＊野党の同意も必要</a:t>
            </a:r>
            <a:endParaRPr kumimoji="1" lang="en-US" altLang="ja-JP" sz="3100" i="1" dirty="0">
              <a:latin typeface="HGP創英角ｺﾞｼｯｸUB" panose="020B0900000000000000" pitchFamily="50" charset="-128"/>
              <a:ea typeface="HGP創英角ｺﾞｼｯｸUB" panose="020B0900000000000000" pitchFamily="50" charset="-128"/>
            </a:endParaRPr>
          </a:p>
          <a:p>
            <a:pPr marL="0" indent="0">
              <a:buNone/>
            </a:pPr>
            <a:endParaRPr lang="en-US" altLang="ja-JP" sz="75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入り口審査（与党政策責任者会議）　</a:t>
            </a:r>
            <a:r>
              <a:rPr lang="en-US" altLang="ja-JP" dirty="0">
                <a:latin typeface="HGP創英角ｺﾞｼｯｸUB" panose="020B0900000000000000" pitchFamily="50" charset="-128"/>
                <a:ea typeface="HGP創英角ｺﾞｼｯｸUB" panose="020B0900000000000000" pitchFamily="50" charset="-128"/>
              </a:rPr>
              <a:t>21.4.17</a:t>
            </a:r>
          </a:p>
          <a:p>
            <a:r>
              <a:rPr kumimoji="1" lang="ja-JP" altLang="en-US" dirty="0">
                <a:latin typeface="HGP創英角ｺﾞｼｯｸUB" panose="020B0900000000000000" pitchFamily="50" charset="-128"/>
                <a:ea typeface="HGP創英角ｺﾞｼｯｸUB" panose="020B0900000000000000" pitchFamily="50" charset="-128"/>
              </a:rPr>
              <a:t>自民党厚労部会・看護問題小委員会の通過　</a:t>
            </a:r>
            <a:r>
              <a:rPr kumimoji="1" lang="en-US" altLang="ja-JP" dirty="0">
                <a:latin typeface="HGP創英角ｺﾞｼｯｸUB" panose="020B0900000000000000" pitchFamily="50" charset="-128"/>
                <a:ea typeface="HGP創英角ｺﾞｼｯｸUB" panose="020B0900000000000000" pitchFamily="50" charset="-128"/>
              </a:rPr>
              <a:t>21.4.22</a:t>
            </a:r>
          </a:p>
          <a:p>
            <a:r>
              <a:rPr lang="ja-JP" altLang="en-US" dirty="0">
                <a:latin typeface="HGP創英角ｺﾞｼｯｸUB" panose="020B0900000000000000" pitchFamily="50" charset="-128"/>
                <a:ea typeface="HGP創英角ｺﾞｼｯｸUB" panose="020B0900000000000000" pitchFamily="50" charset="-128"/>
              </a:rPr>
              <a:t>自民党総務会</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　</a:t>
            </a:r>
            <a:r>
              <a:rPr lang="en-US" altLang="ja-JP" dirty="0">
                <a:latin typeface="HGP創英角ｺﾞｼｯｸUB" panose="020B0900000000000000" pitchFamily="50" charset="-128"/>
                <a:ea typeface="HGP創英角ｺﾞｼｯｸUB" panose="020B0900000000000000" pitchFamily="50" charset="-128"/>
              </a:rPr>
              <a:t>21.4.24</a:t>
            </a:r>
            <a:r>
              <a:rPr lang="ja-JP" altLang="en-US" sz="1800" dirty="0">
                <a:latin typeface="HGP創英角ｺﾞｼｯｸUB" panose="020B0900000000000000" pitchFamily="50" charset="-128"/>
                <a:ea typeface="HGP創英角ｺﾞｼｯｸUB" panose="020B0900000000000000" pitchFamily="50" charset="-128"/>
              </a:rPr>
              <a:t>・・・</a:t>
            </a:r>
            <a:r>
              <a:rPr lang="ja-JP" altLang="en-US" sz="2100" dirty="0">
                <a:latin typeface="HGP創英角ｺﾞｼｯｸUB" panose="020B0900000000000000" pitchFamily="50" charset="-128"/>
                <a:ea typeface="HGP創英角ｺﾞｼｯｸUB" panose="020B0900000000000000" pitchFamily="50" charset="-128"/>
              </a:rPr>
              <a:t>ここを通過することで全議員が了承したことになる</a:t>
            </a:r>
            <a:endParaRPr lang="en-US" altLang="ja-JP" sz="2100"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野党への対応　全野党に南野議員が働きかけ、党としての</a:t>
            </a:r>
            <a:r>
              <a:rPr lang="ja-JP" altLang="en-US" dirty="0">
                <a:latin typeface="HGP創英角ｺﾞｼｯｸUB" panose="020B0900000000000000" pitchFamily="50" charset="-128"/>
                <a:ea typeface="HGP創英角ｺﾞｼｯｸUB" panose="020B0900000000000000" pitchFamily="50" charset="-128"/>
              </a:rPr>
              <a:t>了承</a:t>
            </a:r>
            <a:r>
              <a:rPr kumimoji="1" lang="ja-JP" altLang="en-US" dirty="0">
                <a:latin typeface="HGP創英角ｺﾞｼｯｸUB" panose="020B0900000000000000" pitchFamily="50" charset="-128"/>
                <a:ea typeface="HGP創英角ｺﾞｼｯｸUB" panose="020B0900000000000000" pitchFamily="50" charset="-128"/>
              </a:rPr>
              <a:t>を</a:t>
            </a:r>
            <a:r>
              <a:rPr lang="ja-JP" altLang="en-US" dirty="0">
                <a:latin typeface="HGP創英角ｺﾞｼｯｸUB" panose="020B0900000000000000" pitchFamily="50" charset="-128"/>
                <a:ea typeface="HGP創英角ｺﾞｼｯｸUB" panose="020B0900000000000000" pitchFamily="50" charset="-128"/>
              </a:rPr>
              <a:t>得る</a:t>
            </a:r>
          </a:p>
          <a:p>
            <a:endParaRPr lang="ja-JP" altLang="en-US"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先ず、参議院厚生労働委員会　南野議員の提案説明＆採決　</a:t>
            </a:r>
            <a:r>
              <a:rPr lang="en-US" altLang="ja-JP" dirty="0">
                <a:latin typeface="HGP創英角ｺﾞｼｯｸUB" panose="020B0900000000000000" pitchFamily="50" charset="-128"/>
                <a:ea typeface="HGP創英角ｺﾞｼｯｸUB" panose="020B0900000000000000" pitchFamily="50" charset="-128"/>
              </a:rPr>
              <a:t>21.6.30</a:t>
            </a: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kumimoji="1" lang="ja-JP" altLang="en-US" dirty="0">
                <a:latin typeface="HGP創英角ｺﾞｼｯｸUB" panose="020B0900000000000000" pitchFamily="50" charset="-128"/>
                <a:ea typeface="HGP創英角ｺﾞｼｯｸUB" panose="020B0900000000000000" pitchFamily="50" charset="-128"/>
              </a:rPr>
              <a:t>参議院本会議　</a:t>
            </a:r>
            <a:r>
              <a:rPr kumimoji="1" lang="en-US" altLang="ja-JP" dirty="0">
                <a:latin typeface="HGP創英角ｺﾞｼｯｸUB" panose="020B0900000000000000" pitchFamily="50" charset="-128"/>
                <a:ea typeface="HGP創英角ｺﾞｼｯｸUB" panose="020B0900000000000000" pitchFamily="50" charset="-128"/>
              </a:rPr>
              <a:t>21.7.1</a:t>
            </a:r>
            <a:r>
              <a:rPr lang="ja-JP" altLang="en-US" dirty="0">
                <a:latin typeface="HGP創英角ｺﾞｼｯｸUB" panose="020B0900000000000000" pitchFamily="50" charset="-128"/>
                <a:ea typeface="HGP創英角ｺﾞｼｯｸUB" panose="020B0900000000000000" pitchFamily="50" charset="-128"/>
              </a:rPr>
              <a:t>可決！！</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続いて、衆議院厚生労働委員会　</a:t>
            </a:r>
            <a:r>
              <a:rPr lang="en-US" altLang="ja-JP" dirty="0">
                <a:latin typeface="HGP創英角ｺﾞｼｯｸUB" panose="020B0900000000000000" pitchFamily="50" charset="-128"/>
                <a:ea typeface="HGP創英角ｺﾞｼｯｸUB" panose="020B0900000000000000" pitchFamily="50" charset="-128"/>
              </a:rPr>
              <a:t>21.7.8</a:t>
            </a:r>
            <a:endParaRPr lang="en-US" altLang="ja-JP" sz="18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dirty="0">
                <a:latin typeface="HGP創英角ｺﾞｼｯｸUB" panose="020B0900000000000000" pitchFamily="50" charset="-128"/>
                <a:ea typeface="HGP創英角ｺﾞｼｯｸUB" panose="020B0900000000000000" pitchFamily="50" charset="-128"/>
              </a:rPr>
              <a:t>　　衆議院本会議　</a:t>
            </a:r>
            <a:r>
              <a:rPr kumimoji="1" lang="en-US" altLang="ja-JP" dirty="0">
                <a:latin typeface="HGP創英角ｺﾞｼｯｸUB" panose="020B0900000000000000" pitchFamily="50" charset="-128"/>
                <a:ea typeface="HGP創英角ｺﾞｼｯｸUB" panose="020B0900000000000000" pitchFamily="50" charset="-128"/>
              </a:rPr>
              <a:t>21.7.9</a:t>
            </a:r>
            <a:r>
              <a:rPr kumimoji="1" lang="ja-JP" altLang="en-US" dirty="0">
                <a:latin typeface="HGP創英角ｺﾞｼｯｸUB" panose="020B0900000000000000" pitchFamily="50" charset="-128"/>
                <a:ea typeface="HGP創英角ｺﾞｼｯｸUB" panose="020B0900000000000000" pitchFamily="50" charset="-128"/>
              </a:rPr>
              <a:t>　　可決！！　　法案成立</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b="1" dirty="0"/>
              <a:t>　衆議院解散（麻生内閣）　</a:t>
            </a:r>
            <a:r>
              <a:rPr lang="en-US" altLang="ja-JP" dirty="0">
                <a:latin typeface="HGP創英角ｺﾞｼｯｸUB" panose="020B0900000000000000" pitchFamily="50" charset="-128"/>
                <a:ea typeface="HGP創英角ｺﾞｼｯｸUB" panose="020B0900000000000000" pitchFamily="50" charset="-128"/>
              </a:rPr>
              <a:t>21.</a:t>
            </a:r>
            <a:r>
              <a:rPr lang="en-US" altLang="ja-JP" b="1" dirty="0"/>
              <a:t>7.21</a:t>
            </a:r>
            <a:r>
              <a:rPr lang="ja-JP" altLang="en-US" b="1" dirty="0"/>
              <a:t>　</a:t>
            </a: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kumimoji="1" lang="ja-JP" altLang="en-US" u="sng" dirty="0">
                <a:solidFill>
                  <a:srgbClr val="FF0000"/>
                </a:solidFill>
                <a:latin typeface="HGP創英角ｺﾞｼｯｸUB" panose="020B0900000000000000" pitchFamily="50" charset="-128"/>
                <a:ea typeface="HGP創英角ｺﾞｼｯｸUB" panose="020B0900000000000000" pitchFamily="50" charset="-128"/>
              </a:rPr>
              <a:t>法案可決前に衆議院が解散になれば審議未了で廃案となっていた</a:t>
            </a:r>
          </a:p>
          <a:p>
            <a:pPr marL="0" indent="0">
              <a:buNone/>
            </a:pPr>
            <a:r>
              <a:rPr kumimoji="1" lang="ja-JP" altLang="en-US"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u="sng" dirty="0">
                <a:solidFill>
                  <a:srgbClr val="FF0000"/>
                </a:solidFill>
                <a:latin typeface="HGP創英角ｺﾞｼｯｸUB" panose="020B0900000000000000" pitchFamily="50" charset="-128"/>
                <a:ea typeface="HGP創英角ｺﾞｼｯｸUB" panose="020B0900000000000000" pitchFamily="50" charset="-128"/>
              </a:rPr>
              <a:t>可能性があったが、看護職議員の働きにより成立した</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1440458"/>
            <a:ext cx="1733518" cy="1308222"/>
          </a:xfrm>
          <a:prstGeom prst="rect">
            <a:avLst/>
          </a:prstGeom>
        </p:spPr>
      </p:pic>
    </p:spTree>
    <p:extLst>
      <p:ext uri="{BB962C8B-B14F-4D97-AF65-F5344CB8AC3E}">
        <p14:creationId xmlns:p14="http://schemas.microsoft.com/office/powerpoint/2010/main" val="97315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92696"/>
            <a:ext cx="8229600" cy="1143000"/>
          </a:xfrm>
        </p:spPr>
        <p:txBody>
          <a:bodyPr/>
          <a:lstStyle/>
          <a:p>
            <a:r>
              <a:rPr kumimoji="1" lang="ja-JP" altLang="en-US" sz="3200" b="1" dirty="0">
                <a:effectLst>
                  <a:outerShdw blurRad="38100" dist="38100" dir="2700000" algn="tl">
                    <a:srgbClr val="000000">
                      <a:alpha val="43137"/>
                    </a:srgbClr>
                  </a:outerShdw>
                </a:effectLst>
              </a:rPr>
              <a:t>新人看護師の卒後臨床研修制度の義務化について</a:t>
            </a:r>
            <a:r>
              <a:rPr lang="ja-JP" altLang="en-US" sz="3200" b="1" dirty="0">
                <a:effectLst>
                  <a:outerShdw blurRad="38100" dist="38100" dir="2700000" algn="tl">
                    <a:srgbClr val="000000">
                      <a:alpha val="43137"/>
                    </a:srgbClr>
                  </a:outerShdw>
                </a:effectLst>
              </a:rPr>
              <a:t>　　～日本看護連盟の調査結果～</a:t>
            </a:r>
            <a:endParaRPr kumimoji="1" lang="ja-JP" altLang="en-US" sz="3200" b="1" dirty="0">
              <a:effectLst>
                <a:outerShdw blurRad="38100" dist="38100" dir="2700000" algn="tl">
                  <a:srgbClr val="000000">
                    <a:alpha val="43137"/>
                  </a:srgbClr>
                </a:outerShdw>
              </a:effectLst>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536640312"/>
              </p:ext>
            </p:extLst>
          </p:nvPr>
        </p:nvGraphicFramePr>
        <p:xfrm>
          <a:off x="539552" y="1475656"/>
          <a:ext cx="8496944" cy="4977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261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3728" y="1988840"/>
            <a:ext cx="6645424" cy="1143000"/>
          </a:xfrm>
        </p:spPr>
        <p:txBody>
          <a:bodyPr/>
          <a:lstStyle/>
          <a:p>
            <a:r>
              <a:rPr lang="ja-JP" altLang="en-US" sz="5400" b="1" dirty="0">
                <a:effectLst>
                  <a:outerShdw blurRad="38100" dist="38100" dir="2700000" algn="tl">
                    <a:srgbClr val="000000">
                      <a:alpha val="43137"/>
                    </a:srgbClr>
                  </a:outerShdw>
                </a:effectLst>
                <a:latin typeface="HGP明朝E" pitchFamily="18" charset="-128"/>
                <a:ea typeface="HGP明朝E" pitchFamily="18" charset="-128"/>
              </a:rPr>
              <a:t>基礎研修の復習</a:t>
            </a:r>
            <a:endParaRPr kumimoji="1" lang="ja-JP" altLang="en-US" sz="5400" b="1" dirty="0">
              <a:effectLst>
                <a:outerShdw blurRad="38100" dist="38100" dir="2700000" algn="tl">
                  <a:srgbClr val="000000">
                    <a:alpha val="43137"/>
                  </a:srgbClr>
                </a:outerShdw>
              </a:effectLst>
              <a:latin typeface="HGP明朝E" pitchFamily="18" charset="-128"/>
              <a:ea typeface="HGP明朝E" pitchFamily="18" charset="-128"/>
            </a:endParaRPr>
          </a:p>
        </p:txBody>
      </p:sp>
      <p:grpSp>
        <p:nvGrpSpPr>
          <p:cNvPr id="5" name="グループ化 4"/>
          <p:cNvGrpSpPr/>
          <p:nvPr/>
        </p:nvGrpSpPr>
        <p:grpSpPr>
          <a:xfrm>
            <a:off x="7380312" y="5229200"/>
            <a:ext cx="1653017" cy="1526976"/>
            <a:chOff x="7452320" y="5301208"/>
            <a:chExt cx="1653017" cy="1526976"/>
          </a:xfrm>
        </p:grpSpPr>
        <p:pic>
          <p:nvPicPr>
            <p:cNvPr id="6" name="Picture 3" descr="nkr_logo_b"/>
            <p:cNvPicPr>
              <a:picLocks noChangeAspect="1" noChangeArrowheads="1"/>
            </p:cNvPicPr>
            <p:nvPr/>
          </p:nvPicPr>
          <p:blipFill>
            <a:blip r:embed="rId4" cstate="print"/>
            <a:srcRect/>
            <a:stretch>
              <a:fillRect/>
            </a:stretch>
          </p:blipFill>
          <p:spPr bwMode="auto">
            <a:xfrm>
              <a:off x="7524328" y="5301208"/>
              <a:ext cx="1481165" cy="1269047"/>
            </a:xfrm>
            <a:prstGeom prst="rect">
              <a:avLst/>
            </a:prstGeom>
            <a:noFill/>
            <a:ln w="9525">
              <a:noFill/>
              <a:miter lim="800000"/>
              <a:headEnd/>
              <a:tailEnd/>
            </a:ln>
          </p:spPr>
        </p:pic>
        <p:sp>
          <p:nvSpPr>
            <p:cNvPr id="7" name="Text Box 4"/>
            <p:cNvSpPr txBox="1">
              <a:spLocks noChangeArrowheads="1"/>
            </p:cNvSpPr>
            <p:nvPr/>
          </p:nvSpPr>
          <p:spPr bwMode="auto">
            <a:xfrm>
              <a:off x="7452320" y="6597352"/>
              <a:ext cx="1653017" cy="230832"/>
            </a:xfrm>
            <a:prstGeom prst="rect">
              <a:avLst/>
            </a:prstGeom>
            <a:noFill/>
            <a:ln w="9525">
              <a:noFill/>
              <a:miter lim="800000"/>
              <a:headEnd/>
              <a:tailEnd/>
            </a:ln>
          </p:spPr>
          <p:txBody>
            <a:bodyPr wrap="none">
              <a:spAutoFit/>
            </a:bodyPr>
            <a:lstStyle/>
            <a:p>
              <a:r>
                <a:rPr lang="en-US" altLang="ja-JP" sz="900" dirty="0">
                  <a:solidFill>
                    <a:srgbClr val="BBE0E3">
                      <a:lumMod val="25000"/>
                    </a:srgbClr>
                  </a:solidFill>
                  <a:latin typeface="Franklin Gothic Demi" pitchFamily="34" charset="0"/>
                  <a:ea typeface="ＭＳ Ｐ明朝" pitchFamily="18" charset="-128"/>
                </a:rPr>
                <a:t>Japanese Nursing Federation</a:t>
              </a:r>
            </a:p>
          </p:txBody>
        </p:sp>
      </p:grpSp>
      <p:graphicFrame>
        <p:nvGraphicFramePr>
          <p:cNvPr id="3" name="オブジェクト 2"/>
          <p:cNvGraphicFramePr>
            <a:graphicFrameLocks noChangeAspect="1"/>
          </p:cNvGraphicFramePr>
          <p:nvPr>
            <p:extLst>
              <p:ext uri="{D42A27DB-BD31-4B8C-83A1-F6EECF244321}">
                <p14:modId xmlns:p14="http://schemas.microsoft.com/office/powerpoint/2010/main" val="3576291086"/>
              </p:ext>
            </p:extLst>
          </p:nvPr>
        </p:nvGraphicFramePr>
        <p:xfrm>
          <a:off x="2105675" y="3131840"/>
          <a:ext cx="4554557" cy="3101388"/>
        </p:xfrm>
        <a:graphic>
          <a:graphicData uri="http://schemas.openxmlformats.org/presentationml/2006/ole">
            <mc:AlternateContent xmlns:mc="http://schemas.openxmlformats.org/markup-compatibility/2006">
              <mc:Choice xmlns:v="urn:schemas-microsoft-com:vml" Requires="v">
                <p:oleObj spid="_x0000_s1056" name="Acrobat Document" r:id="rId5" imgW="6415932" imgH="4533828" progId="Acrobat.Document.11">
                  <p:embed/>
                </p:oleObj>
              </mc:Choice>
              <mc:Fallback>
                <p:oleObj name="Acrobat Document" r:id="rId5" imgW="6415932" imgH="4533828" progId="Acrobat.Document.11">
                  <p:embed/>
                  <p:pic>
                    <p:nvPicPr>
                      <p:cNvPr id="0" name=""/>
                      <p:cNvPicPr/>
                      <p:nvPr/>
                    </p:nvPicPr>
                    <p:blipFill>
                      <a:blip r:embed="rId6"/>
                      <a:stretch>
                        <a:fillRect/>
                      </a:stretch>
                    </p:blipFill>
                    <p:spPr>
                      <a:xfrm>
                        <a:off x="2105675" y="3131840"/>
                        <a:ext cx="4554557" cy="3101388"/>
                      </a:xfrm>
                      <a:prstGeom prst="rect">
                        <a:avLst/>
                      </a:prstGeom>
                    </p:spPr>
                  </p:pic>
                </p:oleObj>
              </mc:Fallback>
            </mc:AlternateContent>
          </a:graphicData>
        </a:graphic>
      </p:graphicFrame>
    </p:spTree>
    <p:extLst>
      <p:ext uri="{BB962C8B-B14F-4D97-AF65-F5344CB8AC3E}">
        <p14:creationId xmlns:p14="http://schemas.microsoft.com/office/powerpoint/2010/main" val="619056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6402" y="1268601"/>
            <a:ext cx="7416824" cy="2016224"/>
          </a:xfrm>
        </p:spPr>
        <p:txBody>
          <a:bodyPr/>
          <a:lstStyle/>
          <a:p>
            <a:r>
              <a:rPr lang="ja-JP" altLang="en-US" sz="4400" b="1" dirty="0">
                <a:effectLst>
                  <a:outerShdw blurRad="38100" dist="38100" dir="2700000" algn="tl">
                    <a:srgbClr val="000000">
                      <a:alpha val="43137"/>
                    </a:srgbClr>
                  </a:outerShdw>
                </a:effectLst>
                <a:latin typeface="HGP明朝E" pitchFamily="18" charset="-128"/>
                <a:ea typeface="HGP明朝E" pitchFamily="18" charset="-128"/>
              </a:rPr>
              <a:t>特定行為に係る看護師の</a:t>
            </a:r>
            <a:br>
              <a:rPr lang="en-US" altLang="ja-JP" sz="4400" b="1" dirty="0">
                <a:effectLst>
                  <a:outerShdw blurRad="38100" dist="38100" dir="2700000" algn="tl">
                    <a:srgbClr val="000000">
                      <a:alpha val="43137"/>
                    </a:srgbClr>
                  </a:outerShdw>
                </a:effectLst>
                <a:latin typeface="HGP明朝E" pitchFamily="18" charset="-128"/>
                <a:ea typeface="HGP明朝E" pitchFamily="18" charset="-128"/>
              </a:rPr>
            </a:br>
            <a:r>
              <a:rPr lang="ja-JP" altLang="en-US" sz="4400" b="1" dirty="0">
                <a:effectLst>
                  <a:outerShdw blurRad="38100" dist="38100" dir="2700000" algn="tl">
                    <a:srgbClr val="000000">
                      <a:alpha val="43137"/>
                    </a:srgbClr>
                  </a:outerShdw>
                </a:effectLst>
                <a:latin typeface="HGP明朝E" pitchFamily="18" charset="-128"/>
                <a:ea typeface="HGP明朝E" pitchFamily="18" charset="-128"/>
              </a:rPr>
              <a:t>研修制度の成立までの道のり</a:t>
            </a:r>
          </a:p>
        </p:txBody>
      </p:sp>
      <p:grpSp>
        <p:nvGrpSpPr>
          <p:cNvPr id="5" name="グループ化 4"/>
          <p:cNvGrpSpPr/>
          <p:nvPr/>
        </p:nvGrpSpPr>
        <p:grpSpPr>
          <a:xfrm>
            <a:off x="7380312" y="5229200"/>
            <a:ext cx="1653017" cy="1526976"/>
            <a:chOff x="7452320" y="5301208"/>
            <a:chExt cx="1653017" cy="1526976"/>
          </a:xfrm>
        </p:grpSpPr>
        <p:pic>
          <p:nvPicPr>
            <p:cNvPr id="6" name="Picture 3" descr="nkr_logo_b"/>
            <p:cNvPicPr>
              <a:picLocks noChangeAspect="1" noChangeArrowheads="1"/>
            </p:cNvPicPr>
            <p:nvPr/>
          </p:nvPicPr>
          <p:blipFill>
            <a:blip r:embed="rId4" cstate="print"/>
            <a:srcRect/>
            <a:stretch>
              <a:fillRect/>
            </a:stretch>
          </p:blipFill>
          <p:spPr bwMode="auto">
            <a:xfrm>
              <a:off x="7524328" y="5301208"/>
              <a:ext cx="1481165" cy="1269047"/>
            </a:xfrm>
            <a:prstGeom prst="rect">
              <a:avLst/>
            </a:prstGeom>
            <a:noFill/>
            <a:ln w="9525">
              <a:noFill/>
              <a:miter lim="800000"/>
              <a:headEnd/>
              <a:tailEnd/>
            </a:ln>
          </p:spPr>
        </p:pic>
        <p:sp>
          <p:nvSpPr>
            <p:cNvPr id="7" name="Text Box 4"/>
            <p:cNvSpPr txBox="1">
              <a:spLocks noChangeArrowheads="1"/>
            </p:cNvSpPr>
            <p:nvPr/>
          </p:nvSpPr>
          <p:spPr bwMode="auto">
            <a:xfrm>
              <a:off x="7452320" y="6597352"/>
              <a:ext cx="1653017" cy="230832"/>
            </a:xfrm>
            <a:prstGeom prst="rect">
              <a:avLst/>
            </a:prstGeom>
            <a:noFill/>
            <a:ln w="9525">
              <a:noFill/>
              <a:miter lim="800000"/>
              <a:headEnd/>
              <a:tailEnd/>
            </a:ln>
          </p:spPr>
          <p:txBody>
            <a:bodyPr wrap="none">
              <a:spAutoFit/>
            </a:bodyPr>
            <a:lstStyle/>
            <a:p>
              <a:r>
                <a:rPr lang="en-US" altLang="ja-JP" sz="900" dirty="0">
                  <a:solidFill>
                    <a:srgbClr val="BBE0E3">
                      <a:lumMod val="25000"/>
                    </a:srgbClr>
                  </a:solidFill>
                  <a:latin typeface="Franklin Gothic Demi" pitchFamily="34" charset="0"/>
                  <a:ea typeface="ＭＳ Ｐ明朝" pitchFamily="18" charset="-128"/>
                </a:rPr>
                <a:t>Japanese Nursing Federation</a:t>
              </a:r>
            </a:p>
          </p:txBody>
        </p:sp>
      </p:grpSp>
      <p:sp>
        <p:nvSpPr>
          <p:cNvPr id="8" name="テキスト ボックス 7"/>
          <p:cNvSpPr txBox="1"/>
          <p:nvPr/>
        </p:nvSpPr>
        <p:spPr>
          <a:xfrm>
            <a:off x="438852" y="3378108"/>
            <a:ext cx="8802410" cy="461665"/>
          </a:xfrm>
          <a:prstGeom prst="rect">
            <a:avLst/>
          </a:prstGeom>
          <a:noFill/>
        </p:spPr>
        <p:txBody>
          <a:bodyPr wrap="none" rtlCol="0">
            <a:spAutoFit/>
          </a:bodyPr>
          <a:lstStyle/>
          <a:p>
            <a:r>
              <a:rPr kumimoji="1" lang="ja-JP" altLang="en-US" sz="2400" dirty="0">
                <a:latin typeface="HG創英角ｺﾞｼｯｸUB" panose="020B0909000000000000" pitchFamily="49" charset="-128"/>
                <a:ea typeface="HG創英角ｺﾞｼｯｸUB" panose="020B0909000000000000" pitchFamily="49" charset="-128"/>
              </a:rPr>
              <a:t>法律ができるとき、政党や国会でどのようなことがおきるのか</a:t>
            </a:r>
          </a:p>
        </p:txBody>
      </p:sp>
      <p:sp>
        <p:nvSpPr>
          <p:cNvPr id="3" name="テキスト ボックス 2"/>
          <p:cNvSpPr txBox="1"/>
          <p:nvPr/>
        </p:nvSpPr>
        <p:spPr>
          <a:xfrm>
            <a:off x="1619672" y="649692"/>
            <a:ext cx="3603489" cy="461665"/>
          </a:xfrm>
          <a:prstGeom prst="rect">
            <a:avLst/>
          </a:prstGeom>
          <a:solidFill>
            <a:schemeClr val="accent6">
              <a:lumMod val="20000"/>
              <a:lumOff val="80000"/>
            </a:schemeClr>
          </a:solidFill>
          <a:ln w="19050">
            <a:solidFill>
              <a:schemeClr val="tx1"/>
            </a:solidFill>
          </a:ln>
        </p:spPr>
        <p:txBody>
          <a:bodyPr wrap="square" rtlCol="0">
            <a:spAutoFit/>
          </a:bodyPr>
          <a:lstStyle/>
          <a:p>
            <a:r>
              <a:rPr kumimoji="1" lang="ja-JP" altLang="en-US" sz="2400" dirty="0">
                <a:latin typeface="HG創英角ｺﾞｼｯｸUB" panose="020B0909000000000000" pitchFamily="49" charset="-128"/>
                <a:ea typeface="HG創英角ｺﾞｼｯｸUB" panose="020B0909000000000000" pitchFamily="49" charset="-128"/>
              </a:rPr>
              <a:t>内閣提出法案（閣法）</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20233570"/>
              </p:ext>
            </p:extLst>
          </p:nvPr>
        </p:nvGraphicFramePr>
        <p:xfrm>
          <a:off x="1403648" y="3888876"/>
          <a:ext cx="4176464" cy="2751884"/>
        </p:xfrm>
        <a:graphic>
          <a:graphicData uri="http://schemas.openxmlformats.org/presentationml/2006/ole">
            <mc:AlternateContent xmlns:mc="http://schemas.openxmlformats.org/markup-compatibility/2006">
              <mc:Choice xmlns:v="urn:schemas-microsoft-com:vml" Requires="v">
                <p:oleObj spid="_x0000_s3105" name="Acrobat Document" r:id="rId5" imgW="6415932" imgH="4533828" progId="Acrobat.Document.11">
                  <p:embed/>
                </p:oleObj>
              </mc:Choice>
              <mc:Fallback>
                <p:oleObj name="Acrobat Document" r:id="rId5" imgW="6415932" imgH="4533828" progId="Acrobat.Document.11">
                  <p:embed/>
                  <p:pic>
                    <p:nvPicPr>
                      <p:cNvPr id="0" name=""/>
                      <p:cNvPicPr/>
                      <p:nvPr/>
                    </p:nvPicPr>
                    <p:blipFill>
                      <a:blip r:embed="rId6"/>
                      <a:stretch>
                        <a:fillRect/>
                      </a:stretch>
                    </p:blipFill>
                    <p:spPr>
                      <a:xfrm>
                        <a:off x="1403648" y="3888876"/>
                        <a:ext cx="4176464" cy="2751884"/>
                      </a:xfrm>
                      <a:prstGeom prst="rect">
                        <a:avLst/>
                      </a:prstGeom>
                    </p:spPr>
                  </p:pic>
                </p:oleObj>
              </mc:Fallback>
            </mc:AlternateContent>
          </a:graphicData>
        </a:graphic>
      </p:graphicFrame>
    </p:spTree>
    <p:extLst>
      <p:ext uri="{BB962C8B-B14F-4D97-AF65-F5344CB8AC3E}">
        <p14:creationId xmlns:p14="http://schemas.microsoft.com/office/powerpoint/2010/main" val="24128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1085899" y="2894857"/>
            <a:ext cx="7010400" cy="685800"/>
          </a:xfrm>
        </p:spPr>
        <p:txBody>
          <a:bodyPr>
            <a:normAutofit fontScale="90000"/>
          </a:bodyPr>
          <a:lstStyle/>
          <a:p>
            <a:pPr algn="l"/>
            <a:r>
              <a:rPr lang="ja-JP" altLang="en-US" sz="2400" b="1" dirty="0">
                <a:latin typeface="+mn-ea"/>
                <a:ea typeface="+mn-ea"/>
              </a:rPr>
              <a:t>平成</a:t>
            </a:r>
            <a:r>
              <a:rPr lang="en-US" altLang="ja-JP" sz="2400" b="1" dirty="0">
                <a:latin typeface="+mn-ea"/>
                <a:ea typeface="+mn-ea"/>
              </a:rPr>
              <a:t>23</a:t>
            </a:r>
            <a:r>
              <a:rPr lang="ja-JP" altLang="en-US" sz="2400" b="1" dirty="0">
                <a:latin typeface="+mn-ea"/>
                <a:ea typeface="+mn-ea"/>
              </a:rPr>
              <a:t>年</a:t>
            </a:r>
            <a:r>
              <a:rPr lang="en-US" altLang="ja-JP" sz="2400" b="1" dirty="0">
                <a:latin typeface="+mn-ea"/>
                <a:ea typeface="+mn-ea"/>
              </a:rPr>
              <a:t>11</a:t>
            </a:r>
            <a:r>
              <a:rPr lang="ja-JP" altLang="en-US" sz="2400" b="1" dirty="0">
                <a:latin typeface="+mn-ea"/>
                <a:ea typeface="+mn-ea"/>
              </a:rPr>
              <a:t>月：</a:t>
            </a:r>
            <a:r>
              <a:rPr lang="ja-JP" altLang="en-US" sz="2400" b="1" dirty="0">
                <a:latin typeface="+mn-ea"/>
              </a:rPr>
              <a:t>チーム医療推進会議</a:t>
            </a:r>
            <a:br>
              <a:rPr lang="en-US" altLang="ja-JP" sz="2400" b="1" dirty="0">
                <a:latin typeface="+mn-ea"/>
                <a:ea typeface="+mn-ea"/>
              </a:rPr>
            </a:br>
            <a:r>
              <a:rPr lang="ja-JP" altLang="en-US" sz="2400" b="1" dirty="0">
                <a:latin typeface="+mn-ea"/>
                <a:ea typeface="+mn-ea"/>
              </a:rPr>
              <a:t>平成</a:t>
            </a:r>
            <a:r>
              <a:rPr lang="en-US" altLang="ja-JP" sz="2400" b="1" dirty="0">
                <a:latin typeface="+mn-ea"/>
                <a:ea typeface="+mn-ea"/>
              </a:rPr>
              <a:t>23</a:t>
            </a:r>
            <a:r>
              <a:rPr lang="ja-JP" altLang="en-US" sz="2400" b="1" dirty="0">
                <a:latin typeface="+mn-ea"/>
                <a:ea typeface="+mn-ea"/>
              </a:rPr>
              <a:t>年</a:t>
            </a:r>
            <a:r>
              <a:rPr lang="en-US" altLang="ja-JP" sz="2400" b="1" dirty="0">
                <a:latin typeface="+mn-ea"/>
                <a:ea typeface="+mn-ea"/>
              </a:rPr>
              <a:t>12</a:t>
            </a:r>
            <a:r>
              <a:rPr lang="ja-JP" altLang="en-US" sz="2400" b="1" dirty="0">
                <a:latin typeface="+mn-ea"/>
                <a:ea typeface="+mn-ea"/>
              </a:rPr>
              <a:t>月：</a:t>
            </a:r>
            <a:r>
              <a:rPr lang="ja-JP" altLang="en-US" sz="2400" b="1" dirty="0">
                <a:latin typeface="+mn-ea"/>
              </a:rPr>
              <a:t>社会保障審議会・医療部会</a:t>
            </a:r>
            <a:endParaRPr lang="ja-JP" altLang="en-US" sz="2400" b="1" dirty="0">
              <a:latin typeface="+mn-ea"/>
              <a:ea typeface="+mn-ea"/>
            </a:endParaRPr>
          </a:p>
        </p:txBody>
      </p:sp>
      <p:sp>
        <p:nvSpPr>
          <p:cNvPr id="62467" name="TextBox 3"/>
          <p:cNvSpPr txBox="1">
            <a:spLocks noChangeArrowheads="1"/>
          </p:cNvSpPr>
          <p:nvPr/>
        </p:nvSpPr>
        <p:spPr bwMode="auto">
          <a:xfrm>
            <a:off x="2030142" y="1997401"/>
            <a:ext cx="5121915" cy="707886"/>
          </a:xfrm>
          <a:prstGeom prst="rect">
            <a:avLst/>
          </a:prstGeom>
          <a:noFill/>
          <a:ln w="9525">
            <a:noFill/>
            <a:miter lim="800000"/>
            <a:headEnd/>
            <a:tailEnd/>
          </a:ln>
        </p:spPr>
        <p:txBody>
          <a:bodyPr wrap="none">
            <a:prstTxWarp prst="textNoShape">
              <a:avLst/>
            </a:prstTxWarp>
            <a:spAutoFit/>
          </a:bodyPr>
          <a:lstStyle/>
          <a:p>
            <a:r>
              <a:rPr lang="ja-JP" altLang="en-US" sz="2000" b="1" dirty="0">
                <a:latin typeface="+mn-ea"/>
              </a:rPr>
              <a:t>・看護師の業務（診療の補助」行為）の明確化</a:t>
            </a:r>
            <a:endParaRPr lang="en-US" altLang="ja-JP" sz="2000" b="1" dirty="0">
              <a:latin typeface="+mn-ea"/>
            </a:endParaRPr>
          </a:p>
          <a:p>
            <a:r>
              <a:rPr lang="ja-JP" altLang="en-US" sz="2000" b="1" dirty="0">
                <a:latin typeface="+mn-ea"/>
              </a:rPr>
              <a:t>・医療の現場の混乱を避ける</a:t>
            </a:r>
          </a:p>
        </p:txBody>
      </p:sp>
      <p:sp>
        <p:nvSpPr>
          <p:cNvPr id="6" name="角丸四角形 5"/>
          <p:cNvSpPr>
            <a:spLocks noChangeArrowheads="1"/>
          </p:cNvSpPr>
          <p:nvPr/>
        </p:nvSpPr>
        <p:spPr bwMode="auto">
          <a:xfrm>
            <a:off x="846483" y="3636925"/>
            <a:ext cx="7772400" cy="561415"/>
          </a:xfrm>
          <a:prstGeom prst="roundRect">
            <a:avLst>
              <a:gd name="adj" fmla="val 50000"/>
            </a:avLst>
          </a:prstGeom>
          <a:solidFill>
            <a:schemeClr val="accent2">
              <a:lumMod val="20000"/>
              <a:lumOff val="80000"/>
            </a:schemeClr>
          </a:solidFill>
          <a:ln w="9525">
            <a:solidFill>
              <a:srgbClr val="4A7EBB"/>
            </a:solidFill>
            <a:round/>
            <a:headEnd/>
            <a:tailEnd/>
          </a:ln>
          <a:effectLst>
            <a:outerShdw dist="20000" dir="5400000" rotWithShape="0">
              <a:srgbClr val="808080">
                <a:alpha val="37999"/>
              </a:srgbClr>
            </a:outerShdw>
          </a:effectLst>
        </p:spPr>
        <p:txBody>
          <a:bodyPr anchor="ctr">
            <a:prstTxWarp prst="textNoShape">
              <a:avLst/>
            </a:prstTxWarp>
          </a:bodyPr>
          <a:lstStyle/>
          <a:p>
            <a:pPr algn="ctr">
              <a:defRPr/>
            </a:pPr>
            <a:r>
              <a:rPr lang="ja-JP" altLang="en-US" sz="3200" dirty="0">
                <a:solidFill>
                  <a:srgbClr val="000000"/>
                </a:solidFill>
                <a:latin typeface="HG創英角ｺﾞｼｯｸUB" panose="020B0909000000000000" pitchFamily="49" charset="-128"/>
                <a:ea typeface="HG創英角ｺﾞｼｯｸUB" panose="020B0909000000000000" pitchFamily="49" charset="-128"/>
              </a:rPr>
              <a:t>「看護師特定能力認証制度</a:t>
            </a:r>
            <a:r>
              <a:rPr lang="ja-JP" sz="3200" dirty="0">
                <a:solidFill>
                  <a:srgbClr val="000000"/>
                </a:solidFill>
                <a:latin typeface="HG創英角ｺﾞｼｯｸUB" panose="020B0909000000000000" pitchFamily="49" charset="-128"/>
                <a:ea typeface="HG創英角ｺﾞｼｯｸUB" panose="020B0909000000000000" pitchFamily="49" charset="-128"/>
              </a:rPr>
              <a:t>」</a:t>
            </a:r>
            <a:endParaRPr lang="ja-JP" altLang="en-US" sz="3200" dirty="0">
              <a:solidFill>
                <a:srgbClr val="000000"/>
              </a:solidFill>
              <a:latin typeface="HG創英角ｺﾞｼｯｸUB" panose="020B0909000000000000" pitchFamily="49" charset="-128"/>
              <a:ea typeface="HG創英角ｺﾞｼｯｸUB" panose="020B0909000000000000" pitchFamily="49" charset="-128"/>
            </a:endParaRPr>
          </a:p>
        </p:txBody>
      </p:sp>
      <p:sp>
        <p:nvSpPr>
          <p:cNvPr id="62471" name="TextBox 7"/>
          <p:cNvSpPr txBox="1">
            <a:spLocks noChangeArrowheads="1"/>
          </p:cNvSpPr>
          <p:nvPr/>
        </p:nvSpPr>
        <p:spPr bwMode="auto">
          <a:xfrm>
            <a:off x="4211960" y="4327389"/>
            <a:ext cx="4206010" cy="468532"/>
          </a:xfrm>
          <a:prstGeom prst="rect">
            <a:avLst/>
          </a:prstGeom>
          <a:noFill/>
          <a:ln w="9525">
            <a:noFill/>
            <a:miter lim="800000"/>
            <a:headEnd/>
            <a:tailEnd/>
          </a:ln>
        </p:spPr>
        <p:txBody>
          <a:bodyPr wrap="square">
            <a:prstTxWarp prst="textNoShape">
              <a:avLst/>
            </a:prstTxWarp>
            <a:spAutoFit/>
          </a:bodyPr>
          <a:lstStyle/>
          <a:p>
            <a:r>
              <a:rPr lang="ja-JP" altLang="en-US" sz="2400" b="1" dirty="0"/>
              <a:t>保健師助産師看護師法の改正</a:t>
            </a:r>
          </a:p>
        </p:txBody>
      </p:sp>
      <p:sp>
        <p:nvSpPr>
          <p:cNvPr id="10" name="角丸四角形 9"/>
          <p:cNvSpPr/>
          <p:nvPr/>
        </p:nvSpPr>
        <p:spPr>
          <a:xfrm>
            <a:off x="1483161" y="1279995"/>
            <a:ext cx="6934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ja-JP" altLang="en-US" sz="2400" b="1" dirty="0">
                <a:solidFill>
                  <a:srgbClr val="000000"/>
                </a:solidFill>
                <a:latin typeface="+mn-ea"/>
              </a:rPr>
              <a:t>特定看護師としての業務独占、名称独占はしない</a:t>
            </a:r>
            <a:endParaRPr kumimoji="1" lang="ja-JP" altLang="en-US" sz="2400" dirty="0">
              <a:latin typeface="+mn-ea"/>
            </a:endParaRPr>
          </a:p>
        </p:txBody>
      </p:sp>
      <p:sp>
        <p:nvSpPr>
          <p:cNvPr id="12" name="角丸四角形 11"/>
          <p:cNvSpPr>
            <a:spLocks noChangeArrowheads="1"/>
          </p:cNvSpPr>
          <p:nvPr/>
        </p:nvSpPr>
        <p:spPr bwMode="auto">
          <a:xfrm>
            <a:off x="838200" y="5399940"/>
            <a:ext cx="7772400" cy="534857"/>
          </a:xfrm>
          <a:prstGeom prst="roundRect">
            <a:avLst>
              <a:gd name="adj" fmla="val 50000"/>
            </a:avLst>
          </a:prstGeom>
          <a:solidFill>
            <a:schemeClr val="accent5">
              <a:lumMod val="90000"/>
            </a:schemeClr>
          </a:solidFill>
          <a:ln>
            <a:headEnd/>
            <a:tailEnd/>
          </a:ln>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r>
              <a:rPr lang="ja-JP" altLang="en-US" sz="3200" dirty="0">
                <a:solidFill>
                  <a:schemeClr val="tx1"/>
                </a:solidFill>
                <a:latin typeface="HGP創英角ｺﾞｼｯｸUB" panose="020B0900000000000000" pitchFamily="50" charset="-128"/>
                <a:ea typeface="HGP創英角ｺﾞｼｯｸUB" panose="020B0900000000000000" pitchFamily="50" charset="-128"/>
              </a:rPr>
              <a:t>「特定行為に係る看護師の研修制度</a:t>
            </a:r>
            <a:r>
              <a:rPr lang="ja-JP" sz="3200" dirty="0">
                <a:solidFill>
                  <a:schemeClr val="tx1"/>
                </a:solidFill>
                <a:latin typeface="HGP創英角ｺﾞｼｯｸUB" panose="020B0900000000000000" pitchFamily="50" charset="-128"/>
                <a:ea typeface="HGP創英角ｺﾞｼｯｸUB" panose="020B0900000000000000" pitchFamily="50" charset="-128"/>
              </a:rPr>
              <a:t>」</a:t>
            </a:r>
            <a:endParaRPr lang="ja-JP" altLang="en-US" sz="3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角丸四角形 12"/>
          <p:cNvSpPr>
            <a:spLocks noChangeArrowheads="1"/>
          </p:cNvSpPr>
          <p:nvPr/>
        </p:nvSpPr>
        <p:spPr bwMode="auto">
          <a:xfrm>
            <a:off x="838200" y="753443"/>
            <a:ext cx="7772400" cy="529342"/>
          </a:xfrm>
          <a:prstGeom prst="roundRect">
            <a:avLst>
              <a:gd name="adj" fmla="val 50000"/>
            </a:avLst>
          </a:prstGeom>
          <a:solidFill>
            <a:schemeClr val="accent6">
              <a:lumMod val="40000"/>
              <a:lumOff val="60000"/>
            </a:schemeClr>
          </a:solidFill>
          <a:ln w="9525">
            <a:solidFill>
              <a:srgbClr val="4A7EBB"/>
            </a:solidFill>
            <a:round/>
            <a:headEnd/>
            <a:tailEnd/>
          </a:ln>
          <a:effectLst>
            <a:outerShdw dist="20000" dir="5400000" rotWithShape="0">
              <a:srgbClr val="808080">
                <a:alpha val="37999"/>
              </a:srgbClr>
            </a:outerShdw>
          </a:effectLst>
        </p:spPr>
        <p:txBody>
          <a:bodyPr anchor="ctr">
            <a:prstTxWarp prst="textNoShape">
              <a:avLst/>
            </a:prstTxWarp>
          </a:bodyPr>
          <a:lstStyle/>
          <a:p>
            <a:pPr algn="ctr">
              <a:defRPr/>
            </a:pPr>
            <a:r>
              <a:rPr lang="ja-JP" altLang="en-US" sz="3200" dirty="0">
                <a:solidFill>
                  <a:srgbClr val="000000"/>
                </a:solidFill>
                <a:latin typeface="HG創英角ｺﾞｼｯｸUB" panose="020B0909000000000000" pitchFamily="49" charset="-128"/>
                <a:ea typeface="HG創英角ｺﾞｼｯｸUB" panose="020B0909000000000000" pitchFamily="49" charset="-128"/>
              </a:rPr>
              <a:t>「特定看護師（仮称）」</a:t>
            </a:r>
          </a:p>
        </p:txBody>
      </p:sp>
      <p:sp>
        <p:nvSpPr>
          <p:cNvPr id="15" name="TextBox 14"/>
          <p:cNvSpPr txBox="1"/>
          <p:nvPr/>
        </p:nvSpPr>
        <p:spPr>
          <a:xfrm>
            <a:off x="1114060" y="4924970"/>
            <a:ext cx="5638800" cy="461665"/>
          </a:xfrm>
          <a:prstGeom prst="rect">
            <a:avLst/>
          </a:prstGeom>
          <a:noFill/>
        </p:spPr>
        <p:txBody>
          <a:bodyPr wrap="square" rtlCol="0">
            <a:spAutoFit/>
          </a:bodyPr>
          <a:lstStyle/>
          <a:p>
            <a:r>
              <a:rPr lang="ja-JP" altLang="en-US" sz="2400" b="1" dirty="0">
                <a:latin typeface="+mn-ea"/>
              </a:rPr>
              <a:t>平成２５年３月：チーム医療推進会議：</a:t>
            </a:r>
            <a:endParaRPr kumimoji="1" lang="ja-JP" altLang="en-US" sz="2400" dirty="0"/>
          </a:p>
        </p:txBody>
      </p:sp>
      <p:sp>
        <p:nvSpPr>
          <p:cNvPr id="16" name="TextBox 15"/>
          <p:cNvSpPr txBox="1"/>
          <p:nvPr/>
        </p:nvSpPr>
        <p:spPr>
          <a:xfrm>
            <a:off x="1341783" y="321872"/>
            <a:ext cx="6781800" cy="400110"/>
          </a:xfrm>
          <a:prstGeom prst="rect">
            <a:avLst/>
          </a:prstGeom>
          <a:noFill/>
        </p:spPr>
        <p:txBody>
          <a:bodyPr wrap="square" rtlCol="0">
            <a:spAutoFit/>
          </a:bodyPr>
          <a:lstStyle/>
          <a:p>
            <a:r>
              <a:rPr kumimoji="1" lang="ja-JP" altLang="en-US" sz="2000" dirty="0">
                <a:latin typeface="HG創英角ｺﾞｼｯｸUB" panose="020B0909000000000000" pitchFamily="49" charset="-128"/>
                <a:ea typeface="HG創英角ｺﾞｼｯｸUB" panose="020B0909000000000000" pitchFamily="49" charset="-128"/>
              </a:rPr>
              <a:t>平成</a:t>
            </a:r>
            <a:r>
              <a:rPr kumimoji="1" lang="en-US" altLang="ja-JP" sz="2000" dirty="0">
                <a:latin typeface="HG創英角ｺﾞｼｯｸUB" panose="020B0909000000000000" pitchFamily="49" charset="-128"/>
                <a:ea typeface="HG創英角ｺﾞｼｯｸUB" panose="020B0909000000000000" pitchFamily="49" charset="-128"/>
              </a:rPr>
              <a:t>22</a:t>
            </a:r>
            <a:r>
              <a:rPr kumimoji="1" lang="ja-JP" altLang="en-US" sz="2000" dirty="0">
                <a:latin typeface="HG創英角ｺﾞｼｯｸUB" panose="020B0909000000000000" pitchFamily="49" charset="-128"/>
                <a:ea typeface="HG創英角ｺﾞｼｯｸUB" panose="020B0909000000000000" pitchFamily="49" charset="-128"/>
              </a:rPr>
              <a:t>年</a:t>
            </a:r>
            <a:r>
              <a:rPr kumimoji="1" lang="en-US" altLang="ja-JP" sz="2000" dirty="0">
                <a:latin typeface="HG創英角ｺﾞｼｯｸUB" panose="020B0909000000000000" pitchFamily="49" charset="-128"/>
                <a:ea typeface="HG創英角ｺﾞｼｯｸUB" panose="020B0909000000000000" pitchFamily="49" charset="-128"/>
              </a:rPr>
              <a:t>3</a:t>
            </a:r>
            <a:r>
              <a:rPr kumimoji="1" lang="ja-JP" altLang="en-US" sz="2000" dirty="0">
                <a:latin typeface="HG創英角ｺﾞｼｯｸUB" panose="020B0909000000000000" pitchFamily="49" charset="-128"/>
                <a:ea typeface="HG創英角ｺﾞｼｯｸUB" panose="020B0909000000000000" pitchFamily="49" charset="-128"/>
              </a:rPr>
              <a:t>月：チーム医療の推進に関する検討会</a:t>
            </a:r>
          </a:p>
        </p:txBody>
      </p:sp>
      <p:sp>
        <p:nvSpPr>
          <p:cNvPr id="2" name="右カーブ矢印 1"/>
          <p:cNvSpPr/>
          <p:nvPr/>
        </p:nvSpPr>
        <p:spPr>
          <a:xfrm>
            <a:off x="273731" y="1018114"/>
            <a:ext cx="758282" cy="2927160"/>
          </a:xfrm>
          <a:prstGeom prst="curved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右カーブ矢印 2"/>
          <p:cNvSpPr/>
          <p:nvPr/>
        </p:nvSpPr>
        <p:spPr>
          <a:xfrm>
            <a:off x="372683" y="4038137"/>
            <a:ext cx="560378" cy="18252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846483" y="5934797"/>
            <a:ext cx="7959419" cy="646331"/>
          </a:xfrm>
          <a:prstGeom prst="rect">
            <a:avLst/>
          </a:prstGeom>
          <a:noFill/>
        </p:spPr>
        <p:txBody>
          <a:bodyPr wrap="square" rtlCol="0">
            <a:spAutoFit/>
          </a:bodyPr>
          <a:lstStyle/>
          <a:p>
            <a:r>
              <a:rPr lang="ja-JP" altLang="en-US" dirty="0"/>
              <a:t>　　「地域医療・介護推進法案」　平成</a:t>
            </a:r>
            <a:r>
              <a:rPr lang="en-US" altLang="ja-JP" dirty="0"/>
              <a:t>26</a:t>
            </a:r>
            <a:r>
              <a:rPr lang="ja-JP" altLang="en-US" dirty="0"/>
              <a:t>年</a:t>
            </a:r>
            <a:r>
              <a:rPr lang="en-US" altLang="ja-JP" dirty="0"/>
              <a:t>5</a:t>
            </a:r>
            <a:r>
              <a:rPr lang="ja-JP" altLang="en-US" dirty="0"/>
              <a:t>月</a:t>
            </a:r>
            <a:r>
              <a:rPr lang="en-US" altLang="ja-JP" dirty="0"/>
              <a:t>15</a:t>
            </a:r>
            <a:r>
              <a:rPr lang="ja-JP" altLang="en-US" dirty="0"/>
              <a:t>日</a:t>
            </a:r>
            <a:r>
              <a:rPr kumimoji="1" lang="ja-JP" altLang="en-US" dirty="0"/>
              <a:t>衆議院本会議で可決</a:t>
            </a:r>
            <a:endParaRPr kumimoji="1" lang="en-US" altLang="ja-JP" dirty="0"/>
          </a:p>
          <a:p>
            <a:r>
              <a:rPr lang="ja-JP" altLang="en-US" dirty="0"/>
              <a:t>　　　　　　　　　　　　　　　　　　　　平成</a:t>
            </a:r>
            <a:r>
              <a:rPr lang="en-US" altLang="ja-JP" dirty="0"/>
              <a:t>26</a:t>
            </a:r>
            <a:r>
              <a:rPr lang="ja-JP" altLang="en-US" dirty="0"/>
              <a:t>年</a:t>
            </a:r>
            <a:r>
              <a:rPr lang="en-US" altLang="ja-JP" dirty="0"/>
              <a:t>6</a:t>
            </a:r>
            <a:r>
              <a:rPr lang="ja-JP" altLang="en-US" dirty="0"/>
              <a:t>月</a:t>
            </a:r>
            <a:r>
              <a:rPr lang="en-US" altLang="ja-JP" dirty="0"/>
              <a:t>18</a:t>
            </a:r>
            <a:r>
              <a:rPr lang="ja-JP" altLang="en-US" dirty="0"/>
              <a:t>日参議院本会議で可決</a:t>
            </a:r>
            <a:endParaRPr kumimoji="1" lang="ja-JP" altLang="en-US" dirty="0"/>
          </a:p>
        </p:txBody>
      </p:sp>
    </p:spTree>
    <p:extLst>
      <p:ext uri="{BB962C8B-B14F-4D97-AF65-F5344CB8AC3E}">
        <p14:creationId xmlns:p14="http://schemas.microsoft.com/office/powerpoint/2010/main" val="3932709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81" y="857250"/>
            <a:ext cx="8296689" cy="5143500"/>
          </a:xfrm>
          <a:prstGeom prst="rect">
            <a:avLst/>
          </a:prstGeom>
        </p:spPr>
      </p:pic>
    </p:spTree>
    <p:extLst>
      <p:ext uri="{BB962C8B-B14F-4D97-AF65-F5344CB8AC3E}">
        <p14:creationId xmlns:p14="http://schemas.microsoft.com/office/powerpoint/2010/main" val="3943393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664"/>
            <a:ext cx="9144000" cy="6329488"/>
          </a:xfrm>
          <a:prstGeom prst="rect">
            <a:avLst/>
          </a:prstGeom>
        </p:spPr>
      </p:pic>
    </p:spTree>
    <p:extLst>
      <p:ext uri="{BB962C8B-B14F-4D97-AF65-F5344CB8AC3E}">
        <p14:creationId xmlns:p14="http://schemas.microsoft.com/office/powerpoint/2010/main" val="113352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3"/>
          <p:cNvSpPr txBox="1">
            <a:spLocks noChangeArrowheads="1"/>
          </p:cNvSpPr>
          <p:nvPr/>
        </p:nvSpPr>
        <p:spPr bwMode="auto">
          <a:xfrm>
            <a:off x="1828800" y="148432"/>
            <a:ext cx="5400675" cy="461962"/>
          </a:xfrm>
          <a:prstGeom prst="rect">
            <a:avLst/>
          </a:prstGeom>
          <a:noFill/>
          <a:ln w="9525">
            <a:noFill/>
            <a:miter lim="800000"/>
            <a:headEnd/>
            <a:tailEnd/>
          </a:ln>
        </p:spPr>
        <p:txBody>
          <a:bodyPr>
            <a:prstTxWarp prst="textNoShape">
              <a:avLst/>
            </a:prstTxWarp>
            <a:spAutoFit/>
          </a:bodyPr>
          <a:lstStyle/>
          <a:p>
            <a:r>
              <a:rPr lang="ja-JP" altLang="en-US" sz="2400" b="1" dirty="0"/>
              <a:t>特定行為に係る政治のプロセスと動向</a:t>
            </a:r>
            <a:endParaRPr lang="en-US" altLang="ja-JP" sz="2400" b="1" dirty="0"/>
          </a:p>
        </p:txBody>
      </p:sp>
      <p:sp>
        <p:nvSpPr>
          <p:cNvPr id="5" name="正方形/長方形 4"/>
          <p:cNvSpPr>
            <a:spLocks noChangeArrowheads="1"/>
          </p:cNvSpPr>
          <p:nvPr/>
        </p:nvSpPr>
        <p:spPr bwMode="auto">
          <a:xfrm>
            <a:off x="2770188" y="814388"/>
            <a:ext cx="2089150" cy="360362"/>
          </a:xfrm>
          <a:prstGeom prst="rect">
            <a:avLst/>
          </a:prstGeom>
          <a:solidFill>
            <a:srgbClr val="DBEEF4"/>
          </a:soli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dirty="0">
                <a:latin typeface="Calibri" pitchFamily="-107" charset="0"/>
              </a:rPr>
              <a:t>厚生労働部会</a:t>
            </a:r>
          </a:p>
        </p:txBody>
      </p:sp>
      <p:sp>
        <p:nvSpPr>
          <p:cNvPr id="6" name="正方形/長方形 5"/>
          <p:cNvSpPr>
            <a:spLocks noChangeArrowheads="1"/>
          </p:cNvSpPr>
          <p:nvPr/>
        </p:nvSpPr>
        <p:spPr bwMode="auto">
          <a:xfrm>
            <a:off x="2771775" y="1211263"/>
            <a:ext cx="2087563" cy="360362"/>
          </a:xfrm>
          <a:prstGeom prst="rect">
            <a:avLst/>
          </a:prstGeom>
          <a:solidFill>
            <a:srgbClr val="DBEEF4"/>
          </a:soli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政調審議会</a:t>
            </a:r>
          </a:p>
        </p:txBody>
      </p:sp>
      <p:sp>
        <p:nvSpPr>
          <p:cNvPr id="7" name="正方形/長方形 6"/>
          <p:cNvSpPr>
            <a:spLocks noChangeArrowheads="1"/>
          </p:cNvSpPr>
          <p:nvPr/>
        </p:nvSpPr>
        <p:spPr bwMode="auto">
          <a:xfrm>
            <a:off x="2776538" y="1571625"/>
            <a:ext cx="2087562" cy="360363"/>
          </a:xfrm>
          <a:prstGeom prst="rect">
            <a:avLst/>
          </a:prstGeom>
          <a:solidFill>
            <a:srgbClr val="DBEEF4"/>
          </a:soli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総務会</a:t>
            </a:r>
          </a:p>
        </p:txBody>
      </p:sp>
      <p:sp>
        <p:nvSpPr>
          <p:cNvPr id="8" name="正方形/長方形 7"/>
          <p:cNvSpPr>
            <a:spLocks noChangeArrowheads="1"/>
          </p:cNvSpPr>
          <p:nvPr/>
        </p:nvSpPr>
        <p:spPr bwMode="auto">
          <a:xfrm>
            <a:off x="4025900" y="1944688"/>
            <a:ext cx="2470150" cy="360362"/>
          </a:xfrm>
          <a:prstGeom prst="rect">
            <a:avLst/>
          </a:prstGeom>
          <a:solidFill>
            <a:srgbClr val="DBEEF4"/>
          </a:soli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与党政策責任者会議</a:t>
            </a:r>
          </a:p>
        </p:txBody>
      </p:sp>
      <p:sp>
        <p:nvSpPr>
          <p:cNvPr id="9" name="正方形/長方形 8"/>
          <p:cNvSpPr>
            <a:spLocks noChangeArrowheads="1"/>
          </p:cNvSpPr>
          <p:nvPr/>
        </p:nvSpPr>
        <p:spPr bwMode="auto">
          <a:xfrm>
            <a:off x="5580063" y="1371600"/>
            <a:ext cx="2087562" cy="360363"/>
          </a:xfrm>
          <a:prstGeom prst="rect">
            <a:avLst/>
          </a:prstGeom>
          <a:solidFill>
            <a:srgbClr val="DBEEF4"/>
          </a:soli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政調全体会議</a:t>
            </a:r>
          </a:p>
        </p:txBody>
      </p:sp>
      <p:sp>
        <p:nvSpPr>
          <p:cNvPr id="10" name="正方形/長方形 9"/>
          <p:cNvSpPr>
            <a:spLocks noChangeArrowheads="1"/>
          </p:cNvSpPr>
          <p:nvPr/>
        </p:nvSpPr>
        <p:spPr bwMode="auto">
          <a:xfrm>
            <a:off x="5564188" y="795338"/>
            <a:ext cx="2087562" cy="360362"/>
          </a:xfrm>
          <a:prstGeom prst="rect">
            <a:avLst/>
          </a:prstGeom>
          <a:solidFill>
            <a:srgbClr val="DBEEF4"/>
          </a:soli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厚生労働部会</a:t>
            </a:r>
          </a:p>
        </p:txBody>
      </p:sp>
      <p:sp>
        <p:nvSpPr>
          <p:cNvPr id="14" name="円/楕円 13"/>
          <p:cNvSpPr>
            <a:spLocks noChangeArrowheads="1"/>
          </p:cNvSpPr>
          <p:nvPr/>
        </p:nvSpPr>
        <p:spPr bwMode="auto">
          <a:xfrm>
            <a:off x="3992563" y="3068638"/>
            <a:ext cx="2271712" cy="358775"/>
          </a:xfrm>
          <a:prstGeom prst="ellipse">
            <a:avLst/>
          </a:prstGeom>
          <a:solidFill>
            <a:srgbClr val="C3D69B"/>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議長</a:t>
            </a:r>
          </a:p>
        </p:txBody>
      </p:sp>
      <p:sp>
        <p:nvSpPr>
          <p:cNvPr id="15" name="円/楕円 14"/>
          <p:cNvSpPr>
            <a:spLocks noChangeArrowheads="1"/>
          </p:cNvSpPr>
          <p:nvPr/>
        </p:nvSpPr>
        <p:spPr bwMode="auto">
          <a:xfrm>
            <a:off x="4056063" y="3427413"/>
            <a:ext cx="2208212" cy="395287"/>
          </a:xfrm>
          <a:prstGeom prst="ellipse">
            <a:avLst/>
          </a:prstGeom>
          <a:solidFill>
            <a:srgbClr val="C3D69B"/>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厚生労働部会</a:t>
            </a:r>
          </a:p>
        </p:txBody>
      </p:sp>
      <p:sp>
        <p:nvSpPr>
          <p:cNvPr id="16" name="円/楕円 15"/>
          <p:cNvSpPr>
            <a:spLocks noChangeArrowheads="1"/>
          </p:cNvSpPr>
          <p:nvPr/>
        </p:nvSpPr>
        <p:spPr bwMode="auto">
          <a:xfrm>
            <a:off x="4025900" y="3822700"/>
            <a:ext cx="2238375" cy="311150"/>
          </a:xfrm>
          <a:prstGeom prst="ellipse">
            <a:avLst/>
          </a:prstGeom>
          <a:solidFill>
            <a:srgbClr val="C3D69B"/>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本会議</a:t>
            </a:r>
          </a:p>
        </p:txBody>
      </p:sp>
      <p:sp>
        <p:nvSpPr>
          <p:cNvPr id="17" name="角丸四角形 16"/>
          <p:cNvSpPr>
            <a:spLocks noChangeArrowheads="1"/>
          </p:cNvSpPr>
          <p:nvPr/>
        </p:nvSpPr>
        <p:spPr bwMode="auto">
          <a:xfrm>
            <a:off x="3962400" y="4117975"/>
            <a:ext cx="2338388" cy="323850"/>
          </a:xfrm>
          <a:prstGeom prst="roundRect">
            <a:avLst>
              <a:gd name="adj" fmla="val 16667"/>
            </a:avLst>
          </a:prstGeom>
          <a:solidFill>
            <a:srgbClr val="FFFF00"/>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2000" b="1" i="1">
                <a:latin typeface="Calibri" pitchFamily="-107" charset="0"/>
              </a:rPr>
              <a:t>可決</a:t>
            </a:r>
          </a:p>
        </p:txBody>
      </p:sp>
      <p:sp>
        <p:nvSpPr>
          <p:cNvPr id="18" name="円/楕円 17"/>
          <p:cNvSpPr>
            <a:spLocks noChangeArrowheads="1"/>
          </p:cNvSpPr>
          <p:nvPr/>
        </p:nvSpPr>
        <p:spPr bwMode="auto">
          <a:xfrm>
            <a:off x="3990975" y="4772025"/>
            <a:ext cx="2236788" cy="312738"/>
          </a:xfrm>
          <a:prstGeom prst="ellipse">
            <a:avLst/>
          </a:prstGeom>
          <a:solidFill>
            <a:srgbClr val="DDD9C3"/>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議長</a:t>
            </a:r>
          </a:p>
        </p:txBody>
      </p:sp>
      <p:sp>
        <p:nvSpPr>
          <p:cNvPr id="19" name="円/楕円 18"/>
          <p:cNvSpPr>
            <a:spLocks noChangeArrowheads="1"/>
          </p:cNvSpPr>
          <p:nvPr/>
        </p:nvSpPr>
        <p:spPr bwMode="auto">
          <a:xfrm>
            <a:off x="3967163" y="5084763"/>
            <a:ext cx="2260600" cy="360362"/>
          </a:xfrm>
          <a:prstGeom prst="ellipse">
            <a:avLst/>
          </a:prstGeom>
          <a:solidFill>
            <a:srgbClr val="DDD9C3"/>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厚生労働部会</a:t>
            </a:r>
          </a:p>
        </p:txBody>
      </p:sp>
      <p:sp>
        <p:nvSpPr>
          <p:cNvPr id="20" name="円/楕円 19"/>
          <p:cNvSpPr>
            <a:spLocks noChangeArrowheads="1"/>
          </p:cNvSpPr>
          <p:nvPr/>
        </p:nvSpPr>
        <p:spPr bwMode="auto">
          <a:xfrm>
            <a:off x="3968750" y="5499100"/>
            <a:ext cx="2259013" cy="306388"/>
          </a:xfrm>
          <a:prstGeom prst="ellipse">
            <a:avLst/>
          </a:prstGeom>
          <a:solidFill>
            <a:srgbClr val="DDD9C3"/>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1600" b="1">
                <a:latin typeface="Calibri" pitchFamily="-107" charset="0"/>
              </a:rPr>
              <a:t>本会議</a:t>
            </a:r>
          </a:p>
        </p:txBody>
      </p:sp>
      <p:sp>
        <p:nvSpPr>
          <p:cNvPr id="21" name="角丸四角形 20"/>
          <p:cNvSpPr>
            <a:spLocks noChangeArrowheads="1"/>
          </p:cNvSpPr>
          <p:nvPr/>
        </p:nvSpPr>
        <p:spPr bwMode="auto">
          <a:xfrm>
            <a:off x="3967163" y="5805488"/>
            <a:ext cx="2260600" cy="368300"/>
          </a:xfrm>
          <a:prstGeom prst="roundRect">
            <a:avLst>
              <a:gd name="adj" fmla="val 16667"/>
            </a:avLst>
          </a:prstGeom>
          <a:solidFill>
            <a:srgbClr val="FFFF00"/>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2000" b="1" i="1">
                <a:latin typeface="Calibri" pitchFamily="-107" charset="0"/>
              </a:rPr>
              <a:t>可決</a:t>
            </a:r>
          </a:p>
        </p:txBody>
      </p:sp>
      <p:sp>
        <p:nvSpPr>
          <p:cNvPr id="22" name="角丸四角形 21"/>
          <p:cNvSpPr>
            <a:spLocks noChangeArrowheads="1"/>
          </p:cNvSpPr>
          <p:nvPr/>
        </p:nvSpPr>
        <p:spPr bwMode="auto">
          <a:xfrm>
            <a:off x="3860800" y="2420938"/>
            <a:ext cx="2655888" cy="339725"/>
          </a:xfrm>
          <a:prstGeom prst="roundRect">
            <a:avLst>
              <a:gd name="adj" fmla="val 16667"/>
            </a:avLst>
          </a:prstGeom>
          <a:solidFill>
            <a:srgbClr val="FFFF00"/>
          </a:solidFill>
          <a:ln w="9525">
            <a:solidFill>
              <a:srgbClr val="4A7EBB"/>
            </a:solid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2000" b="1" i="1" dirty="0">
                <a:latin typeface="Calibri" pitchFamily="-107" charset="0"/>
              </a:rPr>
              <a:t>閣議決定</a:t>
            </a:r>
            <a:r>
              <a:rPr lang="en-US" altLang="ja-JP" sz="2000" b="1" i="1" dirty="0">
                <a:latin typeface="Calibri" pitchFamily="-107" charset="0"/>
              </a:rPr>
              <a:t>/</a:t>
            </a:r>
            <a:r>
              <a:rPr lang="ja-JP" altLang="en-US" sz="2000" b="1" i="1" dirty="0">
                <a:latin typeface="Calibri" pitchFamily="-107" charset="0"/>
              </a:rPr>
              <a:t>国会提出</a:t>
            </a:r>
          </a:p>
        </p:txBody>
      </p:sp>
      <p:sp>
        <p:nvSpPr>
          <p:cNvPr id="19474" name="テキスト ボックス 22"/>
          <p:cNvSpPr txBox="1">
            <a:spLocks noChangeArrowheads="1"/>
          </p:cNvSpPr>
          <p:nvPr/>
        </p:nvSpPr>
        <p:spPr bwMode="auto">
          <a:xfrm>
            <a:off x="4529138" y="2811463"/>
            <a:ext cx="1211262" cy="338137"/>
          </a:xfrm>
          <a:prstGeom prst="rect">
            <a:avLst/>
          </a:prstGeom>
          <a:noFill/>
          <a:ln w="9525">
            <a:noFill/>
            <a:miter lim="800000"/>
            <a:headEnd/>
            <a:tailEnd/>
          </a:ln>
        </p:spPr>
        <p:txBody>
          <a:bodyPr wrap="none">
            <a:prstTxWarp prst="textNoShape">
              <a:avLst/>
            </a:prstTxWarp>
            <a:spAutoFit/>
          </a:bodyPr>
          <a:lstStyle/>
          <a:p>
            <a:r>
              <a:rPr lang="ja-JP" altLang="en-US" sz="1600" b="1" i="1"/>
              <a:t>＜衆議院＞</a:t>
            </a:r>
          </a:p>
        </p:txBody>
      </p:sp>
      <p:sp>
        <p:nvSpPr>
          <p:cNvPr id="19475" name="テキスト ボックス 23"/>
          <p:cNvSpPr txBox="1">
            <a:spLocks noChangeArrowheads="1"/>
          </p:cNvSpPr>
          <p:nvPr/>
        </p:nvSpPr>
        <p:spPr bwMode="auto">
          <a:xfrm>
            <a:off x="4427538" y="4508500"/>
            <a:ext cx="1211262" cy="339725"/>
          </a:xfrm>
          <a:prstGeom prst="rect">
            <a:avLst/>
          </a:prstGeom>
          <a:noFill/>
          <a:ln w="9525">
            <a:noFill/>
            <a:miter lim="800000"/>
            <a:headEnd/>
            <a:tailEnd/>
          </a:ln>
        </p:spPr>
        <p:txBody>
          <a:bodyPr wrap="none">
            <a:prstTxWarp prst="textNoShape">
              <a:avLst/>
            </a:prstTxWarp>
            <a:spAutoFit/>
          </a:bodyPr>
          <a:lstStyle/>
          <a:p>
            <a:r>
              <a:rPr lang="ja-JP" altLang="en-US" sz="1600" b="1" i="1"/>
              <a:t>＜参議院＞</a:t>
            </a:r>
          </a:p>
        </p:txBody>
      </p:sp>
      <p:sp>
        <p:nvSpPr>
          <p:cNvPr id="25" name="正方形/長方形 24"/>
          <p:cNvSpPr>
            <a:spLocks noChangeArrowheads="1"/>
          </p:cNvSpPr>
          <p:nvPr/>
        </p:nvSpPr>
        <p:spPr bwMode="auto">
          <a:xfrm>
            <a:off x="3970338" y="6381750"/>
            <a:ext cx="2197100" cy="388938"/>
          </a:xfrm>
          <a:prstGeom prst="rect">
            <a:avLst/>
          </a:prstGeom>
          <a:solidFill>
            <a:srgbClr val="E6B9B8"/>
          </a:solidFill>
          <a:ln w="9525">
            <a:solidFill>
              <a:srgbClr val="4A7EBB"/>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lgn="ctr">
              <a:defRPr/>
            </a:pPr>
            <a:r>
              <a:rPr lang="ja-JP" altLang="en-US" sz="2400" b="1" i="1">
                <a:latin typeface="Calibri" pitchFamily="-107" charset="0"/>
              </a:rPr>
              <a:t>法案成立</a:t>
            </a:r>
          </a:p>
        </p:txBody>
      </p:sp>
      <p:sp>
        <p:nvSpPr>
          <p:cNvPr id="19477" name="テキスト ボックス 25"/>
          <p:cNvSpPr txBox="1">
            <a:spLocks noChangeArrowheads="1"/>
          </p:cNvSpPr>
          <p:nvPr/>
        </p:nvSpPr>
        <p:spPr bwMode="auto">
          <a:xfrm>
            <a:off x="2871788" y="484188"/>
            <a:ext cx="2089150" cy="338137"/>
          </a:xfrm>
          <a:prstGeom prst="rect">
            <a:avLst/>
          </a:prstGeom>
          <a:noFill/>
          <a:ln w="9525">
            <a:noFill/>
            <a:miter lim="800000"/>
            <a:headEnd/>
            <a:tailEnd/>
          </a:ln>
        </p:spPr>
        <p:txBody>
          <a:bodyPr>
            <a:prstTxWarp prst="textNoShape">
              <a:avLst/>
            </a:prstTxWarp>
            <a:spAutoFit/>
          </a:bodyPr>
          <a:lstStyle/>
          <a:p>
            <a:r>
              <a:rPr lang="ja-JP" altLang="en-US" sz="1600" b="1" i="1"/>
              <a:t>＜自由民主党＞</a:t>
            </a:r>
            <a:r>
              <a:rPr lang="ja-JP" altLang="en-US" sz="1600"/>
              <a:t>　　。</a:t>
            </a:r>
          </a:p>
        </p:txBody>
      </p:sp>
      <p:sp>
        <p:nvSpPr>
          <p:cNvPr id="19478" name="テキスト ボックス 26"/>
          <p:cNvSpPr txBox="1">
            <a:spLocks noChangeArrowheads="1"/>
          </p:cNvSpPr>
          <p:nvPr/>
        </p:nvSpPr>
        <p:spPr bwMode="auto">
          <a:xfrm>
            <a:off x="5940425" y="482600"/>
            <a:ext cx="2087563" cy="368300"/>
          </a:xfrm>
          <a:prstGeom prst="rect">
            <a:avLst/>
          </a:prstGeom>
          <a:noFill/>
          <a:ln w="9525">
            <a:noFill/>
            <a:miter lim="800000"/>
            <a:headEnd/>
            <a:tailEnd/>
          </a:ln>
        </p:spPr>
        <p:txBody>
          <a:bodyPr>
            <a:prstTxWarp prst="textNoShape">
              <a:avLst/>
            </a:prstTxWarp>
            <a:spAutoFit/>
          </a:bodyPr>
          <a:lstStyle/>
          <a:p>
            <a:r>
              <a:rPr lang="ja-JP" altLang="en-US" sz="1600" b="1" i="1" dirty="0"/>
              <a:t>＜公明党＞　</a:t>
            </a:r>
            <a:r>
              <a:rPr lang="ja-JP" altLang="en-US" dirty="0"/>
              <a:t>　。</a:t>
            </a:r>
          </a:p>
        </p:txBody>
      </p:sp>
      <p:sp>
        <p:nvSpPr>
          <p:cNvPr id="19479" name="テキスト ボックス 27"/>
          <p:cNvSpPr txBox="1">
            <a:spLocks noChangeArrowheads="1"/>
          </p:cNvSpPr>
          <p:nvPr/>
        </p:nvSpPr>
        <p:spPr bwMode="auto">
          <a:xfrm>
            <a:off x="6516688" y="6381750"/>
            <a:ext cx="2447925" cy="338138"/>
          </a:xfrm>
          <a:prstGeom prst="rect">
            <a:avLst/>
          </a:prstGeom>
          <a:noFill/>
          <a:ln w="9525">
            <a:noFill/>
            <a:miter lim="800000"/>
            <a:headEnd/>
            <a:tailEnd/>
          </a:ln>
        </p:spPr>
        <p:txBody>
          <a:bodyPr>
            <a:prstTxWarp prst="textNoShape">
              <a:avLst/>
            </a:prstTxWarp>
            <a:spAutoFit/>
          </a:bodyPr>
          <a:lstStyle/>
          <a:p>
            <a:r>
              <a:rPr lang="en-US" altLang="ja-JP" sz="1600" b="1" dirty="0"/>
              <a:t>(</a:t>
            </a:r>
            <a:r>
              <a:rPr lang="ja-JP" altLang="en-US" sz="1600" b="1" dirty="0"/>
              <a:t>平成</a:t>
            </a:r>
            <a:r>
              <a:rPr lang="en-US" altLang="ja-JP" sz="1600" b="1" dirty="0"/>
              <a:t>26</a:t>
            </a:r>
            <a:r>
              <a:rPr lang="ja-JP" altLang="en-US" sz="1600" b="1" dirty="0"/>
              <a:t>年</a:t>
            </a:r>
            <a:r>
              <a:rPr lang="en-US" altLang="ja-JP" sz="1600" b="1" dirty="0"/>
              <a:t>6</a:t>
            </a:r>
            <a:r>
              <a:rPr lang="ja-JP" altLang="en-US" sz="1600" b="1" dirty="0"/>
              <a:t>月</a:t>
            </a:r>
            <a:r>
              <a:rPr lang="en-US" altLang="ja-JP" sz="1600" b="1" dirty="0"/>
              <a:t>18</a:t>
            </a:r>
            <a:r>
              <a:rPr lang="ja-JP" altLang="en-US" sz="1600" b="1" dirty="0"/>
              <a:t>日）</a:t>
            </a:r>
          </a:p>
        </p:txBody>
      </p:sp>
      <p:sp>
        <p:nvSpPr>
          <p:cNvPr id="19482" name="テキスト ボックス 31"/>
          <p:cNvSpPr txBox="1">
            <a:spLocks noChangeArrowheads="1"/>
          </p:cNvSpPr>
          <p:nvPr/>
        </p:nvSpPr>
        <p:spPr bwMode="auto">
          <a:xfrm>
            <a:off x="200025" y="2198688"/>
            <a:ext cx="3316288" cy="2247900"/>
          </a:xfrm>
          <a:prstGeom prst="rect">
            <a:avLst/>
          </a:prstGeom>
          <a:noFill/>
          <a:ln w="9525">
            <a:noFill/>
            <a:miter lim="800000"/>
            <a:headEnd/>
            <a:tailEnd/>
          </a:ln>
        </p:spPr>
        <p:txBody>
          <a:bodyPr wrap="none">
            <a:prstTxWarp prst="textNoShape">
              <a:avLst/>
            </a:prstTxWarp>
            <a:spAutoFit/>
          </a:bodyPr>
          <a:lstStyle/>
          <a:p>
            <a:r>
              <a:rPr lang="ja-JP" altLang="en-US" b="1" dirty="0"/>
              <a:t>「地域における医療及び介護の</a:t>
            </a:r>
            <a:endParaRPr lang="en-US" altLang="ja-JP" b="1" dirty="0"/>
          </a:p>
          <a:p>
            <a:r>
              <a:rPr lang="ja-JP" altLang="en-US" b="1" dirty="0"/>
              <a:t>総合的な確保を推進するための</a:t>
            </a:r>
            <a:endParaRPr lang="en-US" altLang="ja-JP" b="1" dirty="0"/>
          </a:p>
          <a:p>
            <a:r>
              <a:rPr lang="ja-JP" altLang="en-US" b="1" dirty="0"/>
              <a:t>関係法律の整備等に関する</a:t>
            </a:r>
            <a:endParaRPr lang="en-US" altLang="ja-JP" b="1" dirty="0"/>
          </a:p>
          <a:p>
            <a:r>
              <a:rPr lang="ja-JP" altLang="en-US" b="1" dirty="0"/>
              <a:t>法律」（案）として</a:t>
            </a:r>
            <a:endParaRPr lang="en-US" altLang="ja-JP" b="1" dirty="0"/>
          </a:p>
          <a:p>
            <a:endParaRPr lang="en-US" altLang="ja-JP" b="1" i="1" dirty="0"/>
          </a:p>
          <a:p>
            <a:r>
              <a:rPr lang="ja-JP" altLang="en-US" sz="1600" b="1" i="1" dirty="0"/>
              <a:t>　</a:t>
            </a:r>
            <a:r>
              <a:rPr lang="ja-JP" altLang="en-US" sz="1600" b="1" dirty="0"/>
              <a:t>保助看法の改正を含め</a:t>
            </a:r>
            <a:endParaRPr lang="en-US" altLang="ja-JP" sz="1600" b="1" dirty="0"/>
          </a:p>
          <a:p>
            <a:r>
              <a:rPr lang="ja-JP" altLang="en-US" sz="1600" b="1" dirty="0"/>
              <a:t>　　　　　　</a:t>
            </a:r>
            <a:r>
              <a:rPr lang="en-US" altLang="ja-JP" sz="1600" b="1" dirty="0"/>
              <a:t>19</a:t>
            </a:r>
            <a:r>
              <a:rPr lang="ja-JP" altLang="en-US" sz="1600" b="1" dirty="0"/>
              <a:t>の法案を一括審議</a:t>
            </a:r>
            <a:endParaRPr lang="en-US" altLang="ja-JP" sz="1600" b="1" dirty="0"/>
          </a:p>
          <a:p>
            <a:endParaRPr lang="ja-JP" altLang="en-US" dirty="0"/>
          </a:p>
        </p:txBody>
      </p:sp>
      <p:sp>
        <p:nvSpPr>
          <p:cNvPr id="19483" name="テキスト ボックス 32"/>
          <p:cNvSpPr txBox="1">
            <a:spLocks noChangeArrowheads="1"/>
          </p:cNvSpPr>
          <p:nvPr/>
        </p:nvSpPr>
        <p:spPr bwMode="auto">
          <a:xfrm>
            <a:off x="565150" y="792163"/>
            <a:ext cx="2205038" cy="338554"/>
          </a:xfrm>
          <a:prstGeom prst="rect">
            <a:avLst/>
          </a:prstGeom>
          <a:noFill/>
          <a:ln w="9525">
            <a:noFill/>
            <a:miter lim="800000"/>
            <a:headEnd/>
            <a:tailEnd/>
          </a:ln>
        </p:spPr>
        <p:txBody>
          <a:bodyPr>
            <a:prstTxWarp prst="textNoShape">
              <a:avLst/>
            </a:prstTxWarp>
            <a:spAutoFit/>
          </a:bodyPr>
          <a:lstStyle/>
          <a:p>
            <a:r>
              <a:rPr lang="ja-JP" altLang="en-US" sz="1600" b="1" dirty="0"/>
              <a:t>（平成</a:t>
            </a:r>
            <a:r>
              <a:rPr lang="en-US" altLang="ja-JP" sz="1600" b="1" dirty="0"/>
              <a:t>25</a:t>
            </a:r>
            <a:r>
              <a:rPr lang="ja-JP" altLang="en-US" sz="1600" b="1" dirty="0"/>
              <a:t>年</a:t>
            </a:r>
            <a:r>
              <a:rPr lang="en-US" altLang="ja-JP" sz="1600" b="1" dirty="0"/>
              <a:t>12</a:t>
            </a:r>
            <a:r>
              <a:rPr lang="ja-JP" altLang="en-US" sz="1600" b="1" dirty="0"/>
              <a:t>月</a:t>
            </a:r>
            <a:r>
              <a:rPr lang="en-US" altLang="ja-JP" sz="1600" b="1" dirty="0"/>
              <a:t>17</a:t>
            </a:r>
            <a:r>
              <a:rPr lang="ja-JP" altLang="en-US" sz="1600" b="1" dirty="0"/>
              <a:t>日）</a:t>
            </a:r>
          </a:p>
        </p:txBody>
      </p:sp>
      <p:sp>
        <p:nvSpPr>
          <p:cNvPr id="19484" name="テキスト ボックス 33"/>
          <p:cNvSpPr txBox="1">
            <a:spLocks noChangeArrowheads="1"/>
          </p:cNvSpPr>
          <p:nvPr/>
        </p:nvSpPr>
        <p:spPr bwMode="auto">
          <a:xfrm>
            <a:off x="6583180" y="4227305"/>
            <a:ext cx="2091112" cy="338554"/>
          </a:xfrm>
          <a:prstGeom prst="rect">
            <a:avLst/>
          </a:prstGeom>
          <a:noFill/>
          <a:ln w="9525">
            <a:noFill/>
            <a:miter lim="800000"/>
            <a:headEnd/>
            <a:tailEnd/>
          </a:ln>
        </p:spPr>
        <p:txBody>
          <a:bodyPr wrap="square">
            <a:prstTxWarp prst="textNoShape">
              <a:avLst/>
            </a:prstTxWarp>
            <a:spAutoFit/>
          </a:bodyPr>
          <a:lstStyle/>
          <a:p>
            <a:r>
              <a:rPr lang="ja-JP" altLang="en-US" sz="1600" b="1" dirty="0"/>
              <a:t>（平成</a:t>
            </a:r>
            <a:r>
              <a:rPr lang="en-US" altLang="ja-JP" sz="1600" b="1" dirty="0"/>
              <a:t>26</a:t>
            </a:r>
            <a:r>
              <a:rPr lang="ja-JP" altLang="en-US" sz="1600" b="1" dirty="0"/>
              <a:t>年</a:t>
            </a:r>
            <a:r>
              <a:rPr lang="en-US" altLang="ja-JP" sz="1600" b="1" dirty="0"/>
              <a:t>5</a:t>
            </a:r>
            <a:r>
              <a:rPr lang="ja-JP" altLang="en-US" sz="1600" b="1" dirty="0"/>
              <a:t>月</a:t>
            </a:r>
            <a:r>
              <a:rPr lang="en-US" altLang="ja-JP" sz="1600" b="1" dirty="0"/>
              <a:t>14</a:t>
            </a:r>
            <a:r>
              <a:rPr lang="ja-JP" altLang="en-US" sz="1600" b="1" dirty="0"/>
              <a:t>日</a:t>
            </a:r>
            <a:r>
              <a:rPr lang="en-US" altLang="ja-JP" sz="1600" b="1" dirty="0"/>
              <a:t>)</a:t>
            </a:r>
          </a:p>
        </p:txBody>
      </p:sp>
      <p:sp>
        <p:nvSpPr>
          <p:cNvPr id="4" name="正方形/長方形 3"/>
          <p:cNvSpPr/>
          <p:nvPr/>
        </p:nvSpPr>
        <p:spPr>
          <a:xfrm>
            <a:off x="6508314" y="2466736"/>
            <a:ext cx="2165978" cy="369332"/>
          </a:xfrm>
          <a:prstGeom prst="rect">
            <a:avLst/>
          </a:prstGeom>
        </p:spPr>
        <p:txBody>
          <a:bodyPr wrap="none">
            <a:spAutoFit/>
          </a:bodyPr>
          <a:lstStyle/>
          <a:p>
            <a:r>
              <a:rPr lang="ja-JP" altLang="en-US" b="1" dirty="0"/>
              <a:t>（平成</a:t>
            </a:r>
            <a:r>
              <a:rPr lang="en-US" altLang="ja-JP" b="1" dirty="0"/>
              <a:t>26</a:t>
            </a:r>
            <a:r>
              <a:rPr lang="ja-JP" altLang="en-US" b="1" dirty="0"/>
              <a:t>年</a:t>
            </a:r>
            <a:r>
              <a:rPr lang="en-US" altLang="ja-JP" b="1" dirty="0"/>
              <a:t>2</a:t>
            </a:r>
            <a:r>
              <a:rPr lang="ja-JP" altLang="en-US" b="1" dirty="0"/>
              <a:t>月</a:t>
            </a:r>
            <a:r>
              <a:rPr lang="en-US" altLang="ja-JP" b="1" dirty="0"/>
              <a:t>12</a:t>
            </a:r>
            <a:r>
              <a:rPr lang="ja-JP" altLang="en-US" b="1" dirty="0"/>
              <a:t>日）</a:t>
            </a:r>
          </a:p>
        </p:txBody>
      </p:sp>
    </p:spTree>
    <p:extLst>
      <p:ext uri="{BB962C8B-B14F-4D97-AF65-F5344CB8AC3E}">
        <p14:creationId xmlns:p14="http://schemas.microsoft.com/office/powerpoint/2010/main" val="3102170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640960" cy="1282154"/>
          </a:xfrm>
        </p:spPr>
        <p:txBody>
          <a:bodyPr/>
          <a:lstStyle/>
          <a:p>
            <a:r>
              <a:rPr kumimoji="1" lang="ja-JP" altLang="en-US" sz="2800" dirty="0">
                <a:latin typeface="HGP創英角ｺﾞｼｯｸUB" panose="020B0900000000000000" pitchFamily="50" charset="-128"/>
                <a:ea typeface="HGP創英角ｺﾞｼｯｸUB" panose="020B0900000000000000" pitchFamily="50" charset="-128"/>
              </a:rPr>
              <a:t>地域における医療</a:t>
            </a:r>
            <a:r>
              <a:rPr lang="ja-JP" altLang="en-US" sz="2800" dirty="0">
                <a:latin typeface="HGP創英角ｺﾞｼｯｸUB" panose="020B0900000000000000" pitchFamily="50" charset="-128"/>
                <a:ea typeface="HGP創英角ｺﾞｼｯｸUB" panose="020B0900000000000000" pitchFamily="50" charset="-128"/>
              </a:rPr>
              <a:t>及び介護の総合的な</a:t>
            </a:r>
            <a:br>
              <a:rPr lang="en-US" altLang="ja-JP" sz="2800" dirty="0">
                <a:latin typeface="HGP創英角ｺﾞｼｯｸUB" panose="020B0900000000000000" pitchFamily="50" charset="-128"/>
                <a:ea typeface="HGP創英角ｺﾞｼｯｸUB" panose="020B0900000000000000" pitchFamily="50" charset="-128"/>
              </a:rPr>
            </a:br>
            <a:r>
              <a:rPr lang="ja-JP" altLang="en-US" sz="2800" dirty="0">
                <a:latin typeface="HGP創英角ｺﾞｼｯｸUB" panose="020B0900000000000000" pitchFamily="50" charset="-128"/>
                <a:ea typeface="HGP創英角ｺﾞｼｯｸUB" panose="020B0900000000000000" pitchFamily="50" charset="-128"/>
              </a:rPr>
              <a:t>確保の促進に関する法律</a:t>
            </a:r>
            <a:br>
              <a:rPr lang="en-US" altLang="ja-JP" sz="2800" dirty="0">
                <a:latin typeface="HGP創英角ｺﾞｼｯｸUB" panose="020B0900000000000000" pitchFamily="50" charset="-128"/>
                <a:ea typeface="HGP創英角ｺﾞｼｯｸUB" panose="020B0900000000000000" pitchFamily="50" charset="-128"/>
              </a:rPr>
            </a:br>
            <a:r>
              <a:rPr lang="ja-JP" altLang="en-US" sz="2400" dirty="0">
                <a:latin typeface="HGP創英角ｺﾞｼｯｸUB" panose="020B0900000000000000" pitchFamily="50" charset="-128"/>
                <a:ea typeface="HGP創英角ｺﾞｼｯｸUB" panose="020B0900000000000000" pitchFamily="50" charset="-128"/>
              </a:rPr>
              <a:t>（</a:t>
            </a:r>
            <a:r>
              <a:rPr lang="en-US" altLang="ja-JP" sz="2400" dirty="0">
                <a:latin typeface="HGP創英角ｺﾞｼｯｸUB" panose="020B0900000000000000" pitchFamily="50" charset="-128"/>
                <a:ea typeface="HGP創英角ｺﾞｼｯｸUB" panose="020B0900000000000000" pitchFamily="50" charset="-128"/>
              </a:rPr>
              <a:t>22</a:t>
            </a:r>
            <a:r>
              <a:rPr lang="ja-JP" altLang="en-US" sz="2400" dirty="0">
                <a:latin typeface="HGP創英角ｺﾞｼｯｸUB" panose="020B0900000000000000" pitchFamily="50" charset="-128"/>
                <a:ea typeface="HGP創英角ｺﾞｼｯｸUB" panose="020B0900000000000000" pitchFamily="50" charset="-128"/>
              </a:rPr>
              <a:t>本の附帯決議がついた医療・介護関連</a:t>
            </a:r>
            <a:r>
              <a:rPr lang="en-US" altLang="ja-JP" sz="2400" dirty="0">
                <a:latin typeface="HGP創英角ｺﾞｼｯｸUB" panose="020B0900000000000000" pitchFamily="50" charset="-128"/>
                <a:ea typeface="HGP創英角ｺﾞｼｯｸUB" panose="020B0900000000000000" pitchFamily="50" charset="-128"/>
              </a:rPr>
              <a:t>19</a:t>
            </a:r>
            <a:r>
              <a:rPr lang="ja-JP" altLang="en-US" sz="2400" dirty="0">
                <a:latin typeface="HGP創英角ｺﾞｼｯｸUB" panose="020B0900000000000000" pitchFamily="50" charset="-128"/>
                <a:ea typeface="HGP創英角ｺﾞｼｯｸUB" panose="020B0900000000000000" pitchFamily="50" charset="-128"/>
              </a:rPr>
              <a:t>本の法律の一括法）</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251520" y="1844824"/>
            <a:ext cx="8712968" cy="4608512"/>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「保健師助産師看護師法」の改正</a:t>
            </a:r>
            <a:endParaRPr kumimoji="1"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特定行為</a:t>
            </a:r>
            <a:r>
              <a:rPr lang="ja-JP" altLang="en-US" sz="2000" dirty="0">
                <a:latin typeface="HGP創英角ｺﾞｼｯｸUB" panose="020B0900000000000000" pitchFamily="50" charset="-128"/>
                <a:ea typeface="HGP創英角ｺﾞｼｯｸUB" panose="020B0900000000000000" pitchFamily="50" charset="-128"/>
              </a:rPr>
              <a:t>を手順書により行う看護師は、指定研修機関において、当該　</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特定行為の特定行為区分に係る特定行為研修を受けなければならない。</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（第</a:t>
            </a:r>
            <a:r>
              <a:rPr lang="en-US" altLang="ja-JP" sz="2000" dirty="0">
                <a:latin typeface="HGP創英角ｺﾞｼｯｸUB" panose="020B0900000000000000" pitchFamily="50" charset="-128"/>
                <a:ea typeface="HGP創英角ｺﾞｼｯｸUB" panose="020B0900000000000000" pitchFamily="50" charset="-128"/>
              </a:rPr>
              <a:t>37</a:t>
            </a:r>
            <a:r>
              <a:rPr lang="ja-JP" altLang="en-US" sz="2000" dirty="0">
                <a:latin typeface="HGP創英角ｺﾞｼｯｸUB" panose="020B0900000000000000" pitchFamily="50" charset="-128"/>
                <a:ea typeface="HGP創英角ｺﾞｼｯｸUB" panose="020B0900000000000000" pitchFamily="50" charset="-128"/>
              </a:rPr>
              <a:t>条の２）</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100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看護師等の人材確保の促進に関する法律の一部改正</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lang="ja-JP" altLang="en-US"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a:t>
            </a:r>
            <a:r>
              <a:rPr lang="ja-JP" altLang="en-US" sz="2000" b="1" dirty="0">
                <a:solidFill>
                  <a:srgbClr val="FF0000"/>
                </a:solidFill>
                <a:latin typeface="HGP創英角ｺﾞｼｯｸUB" panose="020B0900000000000000" pitchFamily="50" charset="-128"/>
                <a:ea typeface="HGP創英角ｺﾞｼｯｸUB" panose="020B0900000000000000" pitchFamily="50" charset="-128"/>
              </a:rPr>
              <a:t>看護師等の届出</a:t>
            </a:r>
            <a:r>
              <a:rPr lang="ja-JP" altLang="en-US" sz="2000" dirty="0">
                <a:latin typeface="HGP創英角ｺﾞｼｯｸUB" panose="020B0900000000000000" pitchFamily="50" charset="-128"/>
                <a:ea typeface="HGP創英角ｺﾞｼｯｸUB" panose="020B0900000000000000" pitchFamily="50" charset="-128"/>
              </a:rPr>
              <a:t>等）</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2000" dirty="0">
                <a:latin typeface="HGP創英角ｺﾞｼｯｸUB" panose="020B0900000000000000" pitchFamily="50" charset="-128"/>
                <a:ea typeface="HGP創英角ｺﾞｼｯｸUB" panose="020B0900000000000000" pitchFamily="50" charset="-128"/>
              </a:rPr>
              <a:t>　　看護師等は病院等を離職した場合等に、住所、氏名等を都道府県ナースセン　</a:t>
            </a:r>
            <a:endParaRPr kumimoji="1"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a:t>
            </a:r>
            <a:r>
              <a:rPr kumimoji="1" lang="ja-JP" altLang="en-US" sz="2000" dirty="0">
                <a:latin typeface="HGP創英角ｺﾞｼｯｸUB" panose="020B0900000000000000" pitchFamily="50" charset="-128"/>
                <a:ea typeface="HGP創英角ｺﾞｼｯｸUB" panose="020B0900000000000000" pitchFamily="50" charset="-128"/>
              </a:rPr>
              <a:t>ターに届け出るよう努めなければならないものとする等、看護師等の就業の　</a:t>
            </a:r>
            <a:endParaRPr kumimoji="1"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a:t>
            </a:r>
            <a:r>
              <a:rPr kumimoji="1" lang="ja-JP" altLang="en-US" sz="2000" dirty="0">
                <a:latin typeface="HGP創英角ｺﾞｼｯｸUB" panose="020B0900000000000000" pitchFamily="50" charset="-128"/>
                <a:ea typeface="HGP創英角ｺﾞｼｯｸUB" panose="020B0900000000000000" pitchFamily="50" charset="-128"/>
              </a:rPr>
              <a:t>促進に関する所要の措置を講ずること。（</a:t>
            </a:r>
            <a:r>
              <a:rPr lang="ja-JP" altLang="en-US" sz="2000" dirty="0">
                <a:latin typeface="HGP創英角ｺﾞｼｯｸUB" panose="020B0900000000000000" pitchFamily="50" charset="-128"/>
                <a:ea typeface="HGP創英角ｺﾞｼｯｸUB" panose="020B0900000000000000" pitchFamily="50" charset="-128"/>
              </a:rPr>
              <a:t>第</a:t>
            </a:r>
            <a:r>
              <a:rPr lang="en-US" altLang="ja-JP" sz="2000" dirty="0">
                <a:latin typeface="HGP創英角ｺﾞｼｯｸUB" panose="020B0900000000000000" pitchFamily="50" charset="-128"/>
                <a:ea typeface="HGP創英角ｺﾞｼｯｸUB" panose="020B0900000000000000" pitchFamily="50" charset="-128"/>
              </a:rPr>
              <a:t>16</a:t>
            </a:r>
            <a:r>
              <a:rPr lang="ja-JP" altLang="en-US" sz="2000" dirty="0">
                <a:latin typeface="HGP創英角ｺﾞｼｯｸUB" panose="020B0900000000000000" pitchFamily="50" charset="-128"/>
                <a:ea typeface="HGP創英角ｺﾞｼｯｸUB" panose="020B0900000000000000" pitchFamily="50" charset="-128"/>
              </a:rPr>
              <a:t>条の３関係）</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1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2400" dirty="0">
                <a:latin typeface="HGP創英角ｺﾞｼｯｸUB" panose="020B0900000000000000" pitchFamily="50" charset="-128"/>
                <a:ea typeface="HGP創英角ｺﾞｼｯｸUB" panose="020B0900000000000000" pitchFamily="50" charset="-128"/>
              </a:rPr>
              <a:t>　　＊　上記改正法律の施行日は平成</a:t>
            </a:r>
            <a:r>
              <a:rPr lang="en-US" altLang="ja-JP" sz="2400" dirty="0">
                <a:latin typeface="HGP創英角ｺﾞｼｯｸUB" panose="020B0900000000000000" pitchFamily="50" charset="-128"/>
                <a:ea typeface="HGP創英角ｺﾞｼｯｸUB" panose="020B0900000000000000" pitchFamily="50" charset="-128"/>
              </a:rPr>
              <a:t>27</a:t>
            </a:r>
            <a:r>
              <a:rPr lang="ja-JP" altLang="en-US" sz="2400" dirty="0">
                <a:latin typeface="HGP創英角ｺﾞｼｯｸUB" panose="020B0900000000000000" pitchFamily="50" charset="-128"/>
                <a:ea typeface="HGP創英角ｺﾞｼｯｸUB" panose="020B0900000000000000" pitchFamily="50" charset="-128"/>
              </a:rPr>
              <a:t>年</a:t>
            </a:r>
            <a:r>
              <a:rPr lang="en-US" altLang="ja-JP" sz="2400" dirty="0">
                <a:latin typeface="HGP創英角ｺﾞｼｯｸUB" panose="020B0900000000000000" pitchFamily="50" charset="-128"/>
                <a:ea typeface="HGP創英角ｺﾞｼｯｸUB" panose="020B0900000000000000" pitchFamily="50" charset="-128"/>
              </a:rPr>
              <a:t>10</a:t>
            </a:r>
            <a:r>
              <a:rPr lang="ja-JP" altLang="en-US" sz="2400" dirty="0">
                <a:latin typeface="HGP創英角ｺﾞｼｯｸUB" panose="020B0900000000000000" pitchFamily="50" charset="-128"/>
                <a:ea typeface="HGP創英角ｺﾞｼｯｸUB" panose="020B0900000000000000" pitchFamily="50" charset="-128"/>
              </a:rPr>
              <a:t>月</a:t>
            </a:r>
            <a:r>
              <a:rPr lang="en-US" altLang="ja-JP" sz="2400" dirty="0">
                <a:latin typeface="HGP創英角ｺﾞｼｯｸUB" panose="020B0900000000000000" pitchFamily="50" charset="-128"/>
                <a:ea typeface="HGP創英角ｺﾞｼｯｸUB" panose="020B0900000000000000" pitchFamily="50" charset="-128"/>
              </a:rPr>
              <a:t>1</a:t>
            </a:r>
            <a:r>
              <a:rPr lang="ja-JP" altLang="en-US" sz="2400" dirty="0">
                <a:latin typeface="HGP創英角ｺﾞｼｯｸUB" panose="020B0900000000000000" pitchFamily="50" charset="-128"/>
                <a:ea typeface="HGP創英角ｺﾞｼｯｸUB" panose="020B0900000000000000" pitchFamily="50" charset="-128"/>
              </a:rPr>
              <a:t>日</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56786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形吹き出し 4"/>
          <p:cNvSpPr/>
          <p:nvPr/>
        </p:nvSpPr>
        <p:spPr>
          <a:xfrm rot="2796663">
            <a:off x="6295381" y="4300991"/>
            <a:ext cx="1872208" cy="1561721"/>
          </a:xfrm>
          <a:prstGeom prst="cloudCallout">
            <a:avLst/>
          </a:prstGeom>
          <a:solidFill>
            <a:srgbClr val="EF8F3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307870"/>
            <a:ext cx="7496337" cy="850106"/>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地方の政治力強化が緊急課題</a:t>
            </a:r>
          </a:p>
        </p:txBody>
      </p:sp>
      <p:sp>
        <p:nvSpPr>
          <p:cNvPr id="3" name="コンテンツ プレースホルダー 2"/>
          <p:cNvSpPr>
            <a:spLocks noGrp="1"/>
          </p:cNvSpPr>
          <p:nvPr>
            <p:ph idx="1"/>
          </p:nvPr>
        </p:nvSpPr>
        <p:spPr>
          <a:xfrm>
            <a:off x="323528" y="1340768"/>
            <a:ext cx="8712968" cy="5112568"/>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医療・介護サービスの提供体制改革のための新たな　　財政支援制度（新基金）が創設　</a:t>
            </a:r>
            <a:r>
              <a:rPr kumimoji="1" lang="ja-JP" altLang="en-US" sz="2000" dirty="0">
                <a:latin typeface="HGP創英角ｺﾞｼｯｸUB" panose="020B0900000000000000" pitchFamily="50" charset="-128"/>
                <a:ea typeface="HGP創英角ｺﾞｼｯｸUB" panose="020B0900000000000000" pitchFamily="50" charset="-128"/>
              </a:rPr>
              <a:t>（平成</a:t>
            </a:r>
            <a:r>
              <a:rPr kumimoji="1" lang="en-US" altLang="ja-JP" sz="2000" dirty="0">
                <a:latin typeface="HGP創英角ｺﾞｼｯｸUB" panose="020B0900000000000000" pitchFamily="50" charset="-128"/>
                <a:ea typeface="HGP創英角ｺﾞｼｯｸUB" panose="020B0900000000000000" pitchFamily="50" charset="-128"/>
              </a:rPr>
              <a:t>26</a:t>
            </a:r>
            <a:r>
              <a:rPr kumimoji="1" lang="ja-JP" altLang="en-US" sz="2000" dirty="0">
                <a:latin typeface="HGP創英角ｺﾞｼｯｸUB" panose="020B0900000000000000" pitchFamily="50" charset="-128"/>
                <a:ea typeface="HGP創英角ｺﾞｼｯｸUB" panose="020B0900000000000000" pitchFamily="50" charset="-128"/>
              </a:rPr>
              <a:t>年度</a:t>
            </a:r>
            <a:r>
              <a:rPr kumimoji="1" lang="en-US" altLang="ja-JP" sz="2000" dirty="0">
                <a:latin typeface="HGP創英角ｺﾞｼｯｸUB" panose="020B0900000000000000" pitchFamily="50" charset="-128"/>
                <a:ea typeface="HGP創英角ｺﾞｼｯｸUB" panose="020B0900000000000000" pitchFamily="50" charset="-128"/>
              </a:rPr>
              <a:t>904</a:t>
            </a:r>
            <a:r>
              <a:rPr kumimoji="1" lang="ja-JP" altLang="en-US" sz="2000" dirty="0">
                <a:latin typeface="HGP創英角ｺﾞｼｯｸUB" panose="020B0900000000000000" pitchFamily="50" charset="-128"/>
                <a:ea typeface="HGP創英角ｺﾞｼｯｸUB" panose="020B0900000000000000" pitchFamily="50" charset="-128"/>
              </a:rPr>
              <a:t>億円）</a:t>
            </a:r>
            <a:endParaRPr kumimoji="1" lang="en-US" altLang="ja-JP" sz="2000" dirty="0">
              <a:latin typeface="HGP創英角ｺﾞｼｯｸUB" panose="020B0900000000000000" pitchFamily="50" charset="-128"/>
              <a:ea typeface="HGP創英角ｺﾞｼｯｸUB" panose="020B0900000000000000" pitchFamily="50" charset="-128"/>
            </a:endParaRPr>
          </a:p>
          <a:p>
            <a:r>
              <a:rPr lang="ja-JP" altLang="en-US" dirty="0">
                <a:latin typeface="HGP創英角ｺﾞｼｯｸUB" panose="020B0900000000000000" pitchFamily="50" charset="-128"/>
                <a:ea typeface="HGP創英角ｺﾞｼｯｸUB" panose="020B0900000000000000" pitchFamily="50" charset="-128"/>
              </a:rPr>
              <a:t>地域にとって必要な事業に適切かつ公平に配分されるしくみをつくる</a:t>
            </a: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1800" dirty="0">
                <a:latin typeface="HGP創英角ｺﾞｼｯｸUB" panose="020B0900000000000000" pitchFamily="50" charset="-128"/>
                <a:ea typeface="HGP創英角ｺﾞｼｯｸUB" panose="020B0900000000000000" pitchFamily="50" charset="-128"/>
              </a:rPr>
              <a:t>　　１．国は法律に基づく基本的な方針を策定し、対象事業を明確化</a:t>
            </a:r>
            <a:endParaRPr kumimoji="1" lang="en-US" altLang="ja-JP" sz="1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800" dirty="0">
                <a:latin typeface="HGP創英角ｺﾞｼｯｸUB" panose="020B0900000000000000" pitchFamily="50" charset="-128"/>
                <a:ea typeface="HGP創英角ｺﾞｼｯｸUB" panose="020B0900000000000000" pitchFamily="50" charset="-128"/>
              </a:rPr>
              <a:t>　　２．都道府県は、計画を厚生労働省に提出</a:t>
            </a:r>
            <a:endParaRPr lang="en-US" altLang="ja-JP" sz="18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1800" dirty="0">
                <a:latin typeface="HGP創英角ｺﾞｼｯｸUB" panose="020B0900000000000000" pitchFamily="50" charset="-128"/>
                <a:ea typeface="HGP創英角ｺﾞｼｯｸUB" panose="020B0900000000000000" pitchFamily="50" charset="-128"/>
              </a:rPr>
              <a:t>　　３．国・都道府県・市町村が基本的な方針・計画策定に当たって公正性及び透明性を</a:t>
            </a:r>
            <a:endParaRPr kumimoji="1" lang="en-US" altLang="ja-JP" sz="1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800" dirty="0">
                <a:latin typeface="HGP創英角ｺﾞｼｯｸUB" panose="020B0900000000000000" pitchFamily="50" charset="-128"/>
                <a:ea typeface="HGP創英角ｺﾞｼｯｸUB" panose="020B0900000000000000" pitchFamily="50" charset="-128"/>
              </a:rPr>
              <a:t>　　　</a:t>
            </a:r>
            <a:r>
              <a:rPr kumimoji="1" lang="ja-JP" altLang="en-US" sz="1800" dirty="0">
                <a:latin typeface="HGP創英角ｺﾞｼｯｸUB" panose="020B0900000000000000" pitchFamily="50" charset="-128"/>
                <a:ea typeface="HGP創英角ｺﾞｼｯｸUB" panose="020B0900000000000000" pitchFamily="50" charset="-128"/>
              </a:rPr>
              <a:t>確保するため、関係者による協議の仕組みを設ける</a:t>
            </a:r>
            <a:endParaRPr kumimoji="1" lang="en-US" altLang="ja-JP" sz="1800"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対象事業</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sz="111"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1800" dirty="0">
                <a:latin typeface="HGP創英角ｺﾞｼｯｸUB" panose="020B0900000000000000" pitchFamily="50" charset="-128"/>
                <a:ea typeface="HGP創英角ｺﾞｼｯｸUB" panose="020B0900000000000000" pitchFamily="50" charset="-128"/>
              </a:rPr>
              <a:t>　　１．病床の機能分化・連携のために必要な事業</a:t>
            </a:r>
            <a:endParaRPr kumimoji="1" lang="en-US" altLang="ja-JP" sz="18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800" dirty="0">
                <a:latin typeface="HGP創英角ｺﾞｼｯｸUB" panose="020B0900000000000000" pitchFamily="50" charset="-128"/>
                <a:ea typeface="HGP創英角ｺﾞｼｯｸUB" panose="020B0900000000000000" pitchFamily="50" charset="-128"/>
              </a:rPr>
              <a:t>　　２．在宅医療（歯科・薬局を含む）を推進するための事業</a:t>
            </a:r>
            <a:endParaRPr lang="en-US" altLang="ja-JP" sz="18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1800" dirty="0">
                <a:latin typeface="HGP創英角ｺﾞｼｯｸUB" panose="020B0900000000000000" pitchFamily="50" charset="-128"/>
                <a:ea typeface="HGP創英角ｺﾞｼｯｸUB" panose="020B0900000000000000" pitchFamily="50" charset="-128"/>
              </a:rPr>
              <a:t>　　３．</a:t>
            </a:r>
            <a:r>
              <a:rPr kumimoji="1" lang="ja-JP" altLang="en-US" sz="1800" i="1" dirty="0">
                <a:solidFill>
                  <a:srgbClr val="FF0000"/>
                </a:solidFill>
                <a:latin typeface="HGP創英角ｺﾞｼｯｸUB" panose="020B0900000000000000" pitchFamily="50" charset="-128"/>
                <a:ea typeface="HGP創英角ｺﾞｼｯｸUB" panose="020B0900000000000000" pitchFamily="50" charset="-128"/>
              </a:rPr>
              <a:t>医療・介護従事者等の確保・養成・勤務環境改善のための事業</a:t>
            </a:r>
            <a:endParaRPr kumimoji="1" lang="en-US" altLang="ja-JP" sz="1800" i="1" dirty="0">
              <a:solidFill>
                <a:srgbClr val="FF0000"/>
              </a:solidFill>
              <a:latin typeface="HGP創英角ｺﾞｼｯｸUB" panose="020B0900000000000000" pitchFamily="50" charset="-128"/>
              <a:ea typeface="HGP創英角ｺﾞｼｯｸUB" panose="020B0900000000000000" pitchFamily="50" charset="-128"/>
            </a:endParaRPr>
          </a:p>
          <a:p>
            <a:pPr marL="0" indent="0">
              <a:buNone/>
            </a:pP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6516216" y="4509120"/>
            <a:ext cx="1656184" cy="830997"/>
          </a:xfrm>
          <a:prstGeom prst="rect">
            <a:avLst/>
          </a:prstGeom>
          <a:noFill/>
        </p:spPr>
        <p:txBody>
          <a:bodyPr wrap="square" rtlCol="0">
            <a:spAutoFit/>
          </a:bodyPr>
          <a:lstStyle/>
          <a:p>
            <a:r>
              <a:rPr kumimoji="1" lang="ja-JP" altLang="en-US" sz="2400" i="1" dirty="0">
                <a:latin typeface="HGP創英角ｺﾞｼｯｸUB" panose="020B0900000000000000" pitchFamily="50" charset="-128"/>
                <a:ea typeface="HGP創英角ｺﾞｼｯｸUB" panose="020B0900000000000000" pitchFamily="50" charset="-128"/>
              </a:rPr>
              <a:t>重要！！</a:t>
            </a:r>
            <a:endParaRPr kumimoji="1" lang="en-US" altLang="ja-JP" sz="2400" i="1" dirty="0">
              <a:latin typeface="HGP創英角ｺﾞｼｯｸUB" panose="020B0900000000000000" pitchFamily="50" charset="-128"/>
              <a:ea typeface="HGP創英角ｺﾞｼｯｸUB" panose="020B0900000000000000" pitchFamily="50" charset="-128"/>
            </a:endParaRPr>
          </a:p>
          <a:p>
            <a:r>
              <a:rPr kumimoji="1" lang="ja-JP" altLang="en-US" sz="2400" i="1" dirty="0">
                <a:latin typeface="HGP創英角ｺﾞｼｯｸUB" panose="020B0900000000000000" pitchFamily="50" charset="-128"/>
                <a:ea typeface="HGP創英角ｺﾞｼｯｸUB" panose="020B0900000000000000" pitchFamily="50" charset="-128"/>
              </a:rPr>
              <a:t>現場の声</a:t>
            </a:r>
          </a:p>
        </p:txBody>
      </p:sp>
    </p:spTree>
    <p:extLst>
      <p:ext uri="{BB962C8B-B14F-4D97-AF65-F5344CB8AC3E}">
        <p14:creationId xmlns:p14="http://schemas.microsoft.com/office/powerpoint/2010/main" val="361303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647"/>
            <a:ext cx="8748464" cy="829873"/>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看護連盟の仲間を</a:t>
            </a:r>
            <a:r>
              <a:rPr lang="ja-JP" altLang="en-US" dirty="0">
                <a:latin typeface="HGP創英角ｺﾞｼｯｸUB" panose="020B0900000000000000" pitchFamily="50" charset="-128"/>
                <a:ea typeface="HGP創英角ｺﾞｼｯｸUB" panose="020B0900000000000000" pitchFamily="50" charset="-128"/>
              </a:rPr>
              <a:t>もっともっと</a:t>
            </a:r>
            <a:r>
              <a:rPr kumimoji="1" lang="ja-JP" altLang="en-US" dirty="0">
                <a:latin typeface="HGP創英角ｺﾞｼｯｸUB" panose="020B0900000000000000" pitchFamily="50" charset="-128"/>
                <a:ea typeface="HGP創英角ｺﾞｼｯｸUB" panose="020B0900000000000000" pitchFamily="50" charset="-128"/>
              </a:rPr>
              <a:t>増やそう！</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611560" y="1384967"/>
            <a:ext cx="8280920" cy="1269940"/>
          </a:xfrm>
        </p:spPr>
        <p:txBody>
          <a:bodyPr/>
          <a:lstStyle/>
          <a:p>
            <a:pPr marL="0" indent="0">
              <a:buNone/>
            </a:pPr>
            <a:r>
              <a:rPr kumimoji="1" lang="ja-JP" altLang="en-US" sz="36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看護政策の実現には</a:t>
            </a:r>
            <a:r>
              <a:rPr kumimoji="1" lang="ja-JP" altLang="en-US" sz="36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政策</a:t>
            </a:r>
            <a:r>
              <a:rPr kumimoji="1" lang="ja-JP" altLang="en-US" sz="36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と</a:t>
            </a:r>
            <a:r>
              <a:rPr kumimoji="1" lang="ja-JP" altLang="en-US" sz="3600" dirty="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選挙</a:t>
            </a:r>
            <a:r>
              <a:rPr kumimoji="1" lang="ja-JP" altLang="en-US" sz="36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に強い　　</a:t>
            </a:r>
            <a:r>
              <a:rPr lang="ja-JP" altLang="en-US" sz="36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組織に発展させる</a:t>
            </a:r>
            <a:r>
              <a:rPr kumimoji="1" lang="ja-JP" altLang="en-US" sz="36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必要がある。</a:t>
            </a:r>
          </a:p>
        </p:txBody>
      </p:sp>
      <p:sp>
        <p:nvSpPr>
          <p:cNvPr id="9" name="正方形/長方形 8"/>
          <p:cNvSpPr/>
          <p:nvPr/>
        </p:nvSpPr>
        <p:spPr>
          <a:xfrm>
            <a:off x="323528" y="2949355"/>
            <a:ext cx="8568952" cy="353943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wrap="square">
            <a:spAutoFit/>
          </a:bodyPr>
          <a:lstStyle/>
          <a:p>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政治は夢をかなえる手段</a:t>
            </a:r>
            <a:r>
              <a:rPr lang="ja-JP" altLang="en-US" sz="3200" dirty="0">
                <a:solidFill>
                  <a:schemeClr val="accent3"/>
                </a:solidFill>
                <a:latin typeface="HGS創英角ｺﾞｼｯｸUB" panose="020B0900000000000000" pitchFamily="50" charset="-128"/>
                <a:ea typeface="HGS創英角ｺﾞｼｯｸUB" panose="020B0900000000000000" pitchFamily="50" charset="-128"/>
              </a:rPr>
              <a:t>です</a:t>
            </a:r>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a:t>
            </a:r>
            <a:endParaRPr lang="en-US" altLang="ja-JP" sz="3200" dirty="0">
              <a:solidFill>
                <a:schemeClr val="accent3"/>
              </a:solidFill>
              <a:latin typeface="HGS創英角ｺﾞｼｯｸUB" panose="020B0900000000000000" pitchFamily="50" charset="-128"/>
              <a:ea typeface="HGS創英角ｺﾞｼｯｸUB" panose="020B0900000000000000" pitchFamily="50" charset="-128"/>
            </a:endParaRPr>
          </a:p>
          <a:p>
            <a:r>
              <a:rPr lang="ja-JP" altLang="en-US" sz="3200" dirty="0">
                <a:solidFill>
                  <a:schemeClr val="accent3"/>
                </a:solidFill>
                <a:latin typeface="HGS創英角ｺﾞｼｯｸUB" panose="020B0900000000000000" pitchFamily="50" charset="-128"/>
                <a:ea typeface="HGS創英角ｺﾞｼｯｸUB" panose="020B0900000000000000" pitchFamily="50" charset="-128"/>
              </a:rPr>
              <a:t>　</a:t>
            </a:r>
            <a:endParaRPr lang="en-US" altLang="ja-JP" sz="3200" dirty="0">
              <a:solidFill>
                <a:schemeClr val="accent3"/>
              </a:solidFill>
              <a:latin typeface="HGS創英角ｺﾞｼｯｸUB" panose="020B0900000000000000" pitchFamily="50" charset="-128"/>
              <a:ea typeface="HGS創英角ｺﾞｼｯｸUB" panose="020B0900000000000000" pitchFamily="50" charset="-128"/>
            </a:endParaRPr>
          </a:p>
          <a:p>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患者のために夢を追及するナースは、政治の大切さを知ってい</a:t>
            </a:r>
            <a:r>
              <a:rPr lang="ja-JP" altLang="en-US" sz="3200" dirty="0">
                <a:solidFill>
                  <a:schemeClr val="accent3"/>
                </a:solidFill>
                <a:latin typeface="HGS創英角ｺﾞｼｯｸUB" panose="020B0900000000000000" pitchFamily="50" charset="-128"/>
                <a:ea typeface="HGS創英角ｺﾞｼｯｸUB" panose="020B0900000000000000" pitchFamily="50" charset="-128"/>
              </a:rPr>
              <a:t>ます</a:t>
            </a:r>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a:t>
            </a:r>
            <a:endParaRPr lang="en-US" altLang="ja-JP" sz="3200" dirty="0">
              <a:solidFill>
                <a:schemeClr val="accent3"/>
              </a:solidFill>
              <a:latin typeface="HGS創英角ｺﾞｼｯｸUB" panose="020B0900000000000000" pitchFamily="50" charset="-128"/>
              <a:ea typeface="HGS創英角ｺﾞｼｯｸUB" panose="020B0900000000000000" pitchFamily="50" charset="-128"/>
            </a:endParaRPr>
          </a:p>
          <a:p>
            <a:r>
              <a:rPr lang="ja-JP" altLang="en-US" sz="3200" dirty="0">
                <a:solidFill>
                  <a:schemeClr val="accent3"/>
                </a:solidFill>
                <a:latin typeface="HGS創英角ｺﾞｼｯｸUB" panose="020B0900000000000000" pitchFamily="50" charset="-128"/>
                <a:ea typeface="HGS創英角ｺﾞｼｯｸUB" panose="020B0900000000000000" pitchFamily="50" charset="-128"/>
              </a:rPr>
              <a:t>　</a:t>
            </a:r>
            <a:endParaRPr lang="en-US" altLang="ja-JP" sz="3200" dirty="0">
              <a:solidFill>
                <a:schemeClr val="accent3"/>
              </a:solidFill>
              <a:latin typeface="HGS創英角ｺﾞｼｯｸUB" panose="020B0900000000000000" pitchFamily="50" charset="-128"/>
              <a:ea typeface="HGS創英角ｺﾞｼｯｸUB" panose="020B0900000000000000" pitchFamily="50" charset="-128"/>
            </a:endParaRPr>
          </a:p>
          <a:p>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政治参加するナースは</a:t>
            </a:r>
            <a:r>
              <a:rPr lang="ja-JP" altLang="en-US" sz="3200" dirty="0">
                <a:solidFill>
                  <a:schemeClr val="accent3"/>
                </a:solidFill>
                <a:latin typeface="HGS創英角ｺﾞｼｯｸUB" panose="020B0900000000000000" pitchFamily="50" charset="-128"/>
                <a:ea typeface="HGS創英角ｺﾞｼｯｸUB" panose="020B0900000000000000" pitchFamily="50" charset="-128"/>
              </a:rPr>
              <a:t>、</a:t>
            </a:r>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自分で自分を変えることができる</a:t>
            </a:r>
            <a:r>
              <a:rPr lang="ja-JP" altLang="en-US" sz="3200" dirty="0">
                <a:solidFill>
                  <a:schemeClr val="accent3"/>
                </a:solidFill>
                <a:latin typeface="HGS創英角ｺﾞｼｯｸUB" panose="020B0900000000000000" pitchFamily="50" charset="-128"/>
                <a:ea typeface="HGS創英角ｺﾞｼｯｸUB" panose="020B0900000000000000" pitchFamily="50" charset="-128"/>
              </a:rPr>
              <a:t>自律した</a:t>
            </a:r>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ナース</a:t>
            </a:r>
            <a:r>
              <a:rPr lang="ja-JP" altLang="en-US" sz="3200" dirty="0">
                <a:solidFill>
                  <a:schemeClr val="accent3"/>
                </a:solidFill>
                <a:latin typeface="HGS創英角ｺﾞｼｯｸUB" panose="020B0900000000000000" pitchFamily="50" charset="-128"/>
                <a:ea typeface="HGS創英角ｺﾞｼｯｸUB" panose="020B0900000000000000" pitchFamily="50" charset="-128"/>
              </a:rPr>
              <a:t>です</a:t>
            </a:r>
            <a:r>
              <a:rPr lang="ja-JP" altLang="ja-JP" sz="3200" dirty="0">
                <a:solidFill>
                  <a:schemeClr val="accent3"/>
                </a:solidFill>
                <a:latin typeface="HGS創英角ｺﾞｼｯｸUB" panose="020B0900000000000000" pitchFamily="50" charset="-128"/>
                <a:ea typeface="HGS創英角ｺﾞｼｯｸUB" panose="020B0900000000000000" pitchFamily="50" charset="-128"/>
              </a:rPr>
              <a:t>！</a:t>
            </a:r>
            <a:endParaRPr lang="en-US" altLang="ja-JP" sz="3200" dirty="0">
              <a:solidFill>
                <a:schemeClr val="accent3"/>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254945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056387"/>
            <a:ext cx="7077472" cy="1143000"/>
          </a:xfrm>
        </p:spPr>
        <p:txBody>
          <a:bodyPr/>
          <a:lstStyle/>
          <a:p>
            <a:r>
              <a:rPr lang="ja-JP" altLang="en-US" sz="4800" dirty="0">
                <a:latin typeface="HGP創英角ｺﾞｼｯｸUB" panose="020B0900000000000000" pitchFamily="50" charset="-128"/>
                <a:ea typeface="HGP創英角ｺﾞｼｯｸUB" panose="020B0900000000000000" pitchFamily="50" charset="-128"/>
              </a:rPr>
              <a:t>さあ始めよう、情報収集！</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7380312" y="5229200"/>
            <a:ext cx="1653017" cy="1526976"/>
            <a:chOff x="7452320" y="5301208"/>
            <a:chExt cx="1653017" cy="1526976"/>
          </a:xfrm>
        </p:grpSpPr>
        <p:pic>
          <p:nvPicPr>
            <p:cNvPr id="6" name="Picture 3" descr="nkr_logo_b"/>
            <p:cNvPicPr>
              <a:picLocks noChangeAspect="1" noChangeArrowheads="1"/>
            </p:cNvPicPr>
            <p:nvPr/>
          </p:nvPicPr>
          <p:blipFill>
            <a:blip r:embed="rId4" cstate="print"/>
            <a:srcRect/>
            <a:stretch>
              <a:fillRect/>
            </a:stretch>
          </p:blipFill>
          <p:spPr bwMode="auto">
            <a:xfrm>
              <a:off x="7524328" y="5301208"/>
              <a:ext cx="1481165" cy="1269047"/>
            </a:xfrm>
            <a:prstGeom prst="rect">
              <a:avLst/>
            </a:prstGeom>
            <a:noFill/>
            <a:ln w="9525">
              <a:noFill/>
              <a:miter lim="800000"/>
              <a:headEnd/>
              <a:tailEnd/>
            </a:ln>
          </p:spPr>
        </p:pic>
        <p:sp>
          <p:nvSpPr>
            <p:cNvPr id="7" name="Text Box 4"/>
            <p:cNvSpPr txBox="1">
              <a:spLocks noChangeArrowheads="1"/>
            </p:cNvSpPr>
            <p:nvPr/>
          </p:nvSpPr>
          <p:spPr bwMode="auto">
            <a:xfrm>
              <a:off x="7452320" y="6597352"/>
              <a:ext cx="1653017" cy="230832"/>
            </a:xfrm>
            <a:prstGeom prst="rect">
              <a:avLst/>
            </a:prstGeom>
            <a:noFill/>
            <a:ln w="9525">
              <a:noFill/>
              <a:miter lim="800000"/>
              <a:headEnd/>
              <a:tailEnd/>
            </a:ln>
          </p:spPr>
          <p:txBody>
            <a:bodyPr wrap="none">
              <a:spAutoFit/>
            </a:bodyPr>
            <a:lstStyle/>
            <a:p>
              <a:r>
                <a:rPr lang="en-US" altLang="ja-JP" sz="900" dirty="0">
                  <a:solidFill>
                    <a:srgbClr val="BBE0E3">
                      <a:lumMod val="25000"/>
                    </a:srgbClr>
                  </a:solidFill>
                  <a:latin typeface="Franklin Gothic Demi" pitchFamily="34" charset="0"/>
                  <a:ea typeface="ＭＳ Ｐ明朝" pitchFamily="18" charset="-128"/>
                </a:rPr>
                <a:t>Japanese Nursing Federation</a:t>
              </a:r>
            </a:p>
          </p:txBody>
        </p:sp>
      </p:grpSp>
      <p:sp>
        <p:nvSpPr>
          <p:cNvPr id="8" name="タイトル 1"/>
          <p:cNvSpPr txBox="1">
            <a:spLocks/>
          </p:cNvSpPr>
          <p:nvPr/>
        </p:nvSpPr>
        <p:spPr bwMode="auto">
          <a:xfrm>
            <a:off x="899592" y="2708920"/>
            <a:ext cx="7773696" cy="230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3600">
                <a:solidFill>
                  <a:schemeClr val="tx2"/>
                </a:solidFill>
                <a:latin typeface="+mj-lt"/>
                <a:ea typeface="+mj-ea"/>
                <a:cs typeface="+mj-cs"/>
              </a:defRPr>
            </a:lvl1pPr>
            <a:lvl2pPr algn="l" rtl="0" fontAlgn="base">
              <a:spcBef>
                <a:spcPct val="0"/>
              </a:spcBef>
              <a:spcAft>
                <a:spcPct val="0"/>
              </a:spcAft>
              <a:defRPr kumimoji="1" sz="3600">
                <a:solidFill>
                  <a:schemeClr val="tx2"/>
                </a:solidFill>
                <a:latin typeface="Arial" charset="0"/>
                <a:ea typeface="ＭＳ Ｐゴシック" charset="-128"/>
              </a:defRPr>
            </a:lvl2pPr>
            <a:lvl3pPr algn="l" rtl="0" fontAlgn="base">
              <a:spcBef>
                <a:spcPct val="0"/>
              </a:spcBef>
              <a:spcAft>
                <a:spcPct val="0"/>
              </a:spcAft>
              <a:defRPr kumimoji="1" sz="3600">
                <a:solidFill>
                  <a:schemeClr val="tx2"/>
                </a:solidFill>
                <a:latin typeface="Arial" charset="0"/>
                <a:ea typeface="ＭＳ Ｐゴシック" charset="-128"/>
              </a:defRPr>
            </a:lvl3pPr>
            <a:lvl4pPr algn="l" rtl="0" fontAlgn="base">
              <a:spcBef>
                <a:spcPct val="0"/>
              </a:spcBef>
              <a:spcAft>
                <a:spcPct val="0"/>
              </a:spcAft>
              <a:defRPr kumimoji="1" sz="3600">
                <a:solidFill>
                  <a:schemeClr val="tx2"/>
                </a:solidFill>
                <a:latin typeface="Arial" charset="0"/>
                <a:ea typeface="ＭＳ Ｐゴシック" charset="-128"/>
              </a:defRPr>
            </a:lvl4pPr>
            <a:lvl5pPr algn="l" rtl="0" fontAlgn="base">
              <a:spcBef>
                <a:spcPct val="0"/>
              </a:spcBef>
              <a:spcAft>
                <a:spcPct val="0"/>
              </a:spcAft>
              <a:defRPr kumimoji="1" sz="3600">
                <a:solidFill>
                  <a:schemeClr val="tx2"/>
                </a:solidFill>
                <a:latin typeface="Arial" charset="0"/>
                <a:ea typeface="ＭＳ Ｐゴシック" charset="-128"/>
              </a:defRPr>
            </a:lvl5pPr>
            <a:lvl6pPr marL="457200" algn="l" rtl="0" fontAlgn="base">
              <a:spcBef>
                <a:spcPct val="0"/>
              </a:spcBef>
              <a:spcAft>
                <a:spcPct val="0"/>
              </a:spcAft>
              <a:defRPr kumimoji="1" sz="3600">
                <a:solidFill>
                  <a:schemeClr val="tx2"/>
                </a:solidFill>
                <a:latin typeface="Arial" charset="0"/>
                <a:ea typeface="ＭＳ Ｐゴシック" charset="-128"/>
              </a:defRPr>
            </a:lvl6pPr>
            <a:lvl7pPr marL="914400" algn="l" rtl="0" fontAlgn="base">
              <a:spcBef>
                <a:spcPct val="0"/>
              </a:spcBef>
              <a:spcAft>
                <a:spcPct val="0"/>
              </a:spcAft>
              <a:defRPr kumimoji="1" sz="3600">
                <a:solidFill>
                  <a:schemeClr val="tx2"/>
                </a:solidFill>
                <a:latin typeface="Arial" charset="0"/>
                <a:ea typeface="ＭＳ Ｐゴシック" charset="-128"/>
              </a:defRPr>
            </a:lvl7pPr>
            <a:lvl8pPr marL="1371600" algn="l" rtl="0" fontAlgn="base">
              <a:spcBef>
                <a:spcPct val="0"/>
              </a:spcBef>
              <a:spcAft>
                <a:spcPct val="0"/>
              </a:spcAft>
              <a:defRPr kumimoji="1" sz="3600">
                <a:solidFill>
                  <a:schemeClr val="tx2"/>
                </a:solidFill>
                <a:latin typeface="Arial" charset="0"/>
                <a:ea typeface="ＭＳ Ｐゴシック" charset="-128"/>
              </a:defRPr>
            </a:lvl8pPr>
            <a:lvl9pPr marL="1828800" algn="l" rtl="0" fontAlgn="base">
              <a:spcBef>
                <a:spcPct val="0"/>
              </a:spcBef>
              <a:spcAft>
                <a:spcPct val="0"/>
              </a:spcAft>
              <a:defRPr kumimoji="1" sz="3600">
                <a:solidFill>
                  <a:schemeClr val="tx2"/>
                </a:solidFill>
                <a:latin typeface="Arial" charset="0"/>
                <a:ea typeface="ＭＳ Ｐゴシック" charset="-128"/>
              </a:defRPr>
            </a:lvl9pPr>
          </a:lstStyle>
          <a:p>
            <a:r>
              <a:rPr lang="ja-JP" altLang="en-US" sz="4800" dirty="0">
                <a:solidFill>
                  <a:srgbClr val="000000"/>
                </a:solidFill>
                <a:latin typeface="HGP創英角ｺﾞｼｯｸUB" panose="020B0900000000000000" pitchFamily="50" charset="-128"/>
                <a:ea typeface="HGP創英角ｺﾞｼｯｸUB" panose="020B0900000000000000" pitchFamily="50" charset="-128"/>
              </a:rPr>
              <a:t>そして、届けよう、「現場の声」</a:t>
            </a:r>
          </a:p>
          <a:p>
            <a:endParaRPr lang="ja-JP" altLang="en-US" sz="48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4800" dirty="0">
                <a:solidFill>
                  <a:srgbClr val="000000"/>
                </a:solidFill>
                <a:latin typeface="HGP創英角ｺﾞｼｯｸUB" panose="020B0900000000000000" pitchFamily="50" charset="-128"/>
                <a:ea typeface="HGP創英角ｺﾞｼｯｸUB" panose="020B0900000000000000" pitchFamily="50" charset="-128"/>
              </a:rPr>
              <a:t>日本看護連盟ホームページで</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433765501"/>
              </p:ext>
            </p:extLst>
          </p:nvPr>
        </p:nvGraphicFramePr>
        <p:xfrm>
          <a:off x="2555776" y="5229200"/>
          <a:ext cx="3168352" cy="1526976"/>
        </p:xfrm>
        <a:graphic>
          <a:graphicData uri="http://schemas.openxmlformats.org/presentationml/2006/ole">
            <mc:AlternateContent xmlns:mc="http://schemas.openxmlformats.org/markup-compatibility/2006">
              <mc:Choice xmlns:v="urn:schemas-microsoft-com:vml" Requires="v">
                <p:oleObj spid="_x0000_s4132" name="Acrobat Document" r:id="rId5" imgW="6415932" imgH="4533828" progId="Acrobat.Document.11">
                  <p:embed/>
                </p:oleObj>
              </mc:Choice>
              <mc:Fallback>
                <p:oleObj name="Acrobat Document" r:id="rId5" imgW="6415932" imgH="4533828" progId="Acrobat.Document.11">
                  <p:embed/>
                  <p:pic>
                    <p:nvPicPr>
                      <p:cNvPr id="0" name=""/>
                      <p:cNvPicPr/>
                      <p:nvPr/>
                    </p:nvPicPr>
                    <p:blipFill>
                      <a:blip r:embed="rId6"/>
                      <a:stretch>
                        <a:fillRect/>
                      </a:stretch>
                    </p:blipFill>
                    <p:spPr>
                      <a:xfrm>
                        <a:off x="2555776" y="5229200"/>
                        <a:ext cx="3168352" cy="1526976"/>
                      </a:xfrm>
                      <a:prstGeom prst="rect">
                        <a:avLst/>
                      </a:prstGeom>
                    </p:spPr>
                  </p:pic>
                </p:oleObj>
              </mc:Fallback>
            </mc:AlternateContent>
          </a:graphicData>
        </a:graphic>
      </p:graphicFrame>
    </p:spTree>
    <p:extLst>
      <p:ext uri="{BB962C8B-B14F-4D97-AF65-F5344CB8AC3E}">
        <p14:creationId xmlns:p14="http://schemas.microsoft.com/office/powerpoint/2010/main" val="3997177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HPhome.tiff"/>
          <p:cNvPicPr>
            <a:picLocks noChangeAspect="1"/>
          </p:cNvPicPr>
          <p:nvPr/>
        </p:nvPicPr>
        <p:blipFill>
          <a:blip r:embed="rId2"/>
          <a:stretch>
            <a:fillRect/>
          </a:stretch>
        </p:blipFill>
        <p:spPr>
          <a:xfrm>
            <a:off x="117779" y="1277722"/>
            <a:ext cx="9144001" cy="5314579"/>
          </a:xfrm>
          <a:prstGeom prst="rect">
            <a:avLst/>
          </a:prstGeom>
        </p:spPr>
      </p:pic>
      <p:sp>
        <p:nvSpPr>
          <p:cNvPr id="3" name="角丸四角形 2"/>
          <p:cNvSpPr/>
          <p:nvPr/>
        </p:nvSpPr>
        <p:spPr>
          <a:xfrm>
            <a:off x="477312" y="5929605"/>
            <a:ext cx="8424936"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ja-JP" sz="4000" dirty="0">
                <a:solidFill>
                  <a:schemeClr val="bg1"/>
                </a:solidFill>
                <a:effectLst>
                  <a:outerShdw blurRad="38100" dist="38100" dir="2700000" algn="tl">
                    <a:srgbClr val="000000">
                      <a:alpha val="43137"/>
                    </a:srgbClr>
                  </a:outerShdw>
                </a:effectLst>
              </a:rPr>
              <a:t>http://www.kango-renmei.gr.jp/</a:t>
            </a:r>
            <a:endParaRPr kumimoji="1" lang="ja-JP" altLang="en-US" sz="4000" dirty="0">
              <a:solidFill>
                <a:schemeClr val="bg1"/>
              </a:solidFill>
              <a:effectLst>
                <a:outerShdw blurRad="38100" dist="38100" dir="2700000" algn="tl">
                  <a:srgbClr val="000000">
                    <a:alpha val="43137"/>
                  </a:srgbClr>
                </a:outerShdw>
              </a:effectLst>
            </a:endParaRPr>
          </a:p>
        </p:txBody>
      </p:sp>
      <p:pic>
        <p:nvPicPr>
          <p:cNvPr id="2" name="図 1"/>
          <p:cNvPicPr>
            <a:picLocks noChangeAspect="1"/>
          </p:cNvPicPr>
          <p:nvPr/>
        </p:nvPicPr>
        <p:blipFill>
          <a:blip r:embed="rId3"/>
          <a:stretch>
            <a:fillRect/>
          </a:stretch>
        </p:blipFill>
        <p:spPr>
          <a:xfrm>
            <a:off x="539552" y="413626"/>
            <a:ext cx="8004742" cy="864096"/>
          </a:xfrm>
          <a:prstGeom prst="rect">
            <a:avLst/>
          </a:prstGeom>
        </p:spPr>
      </p:pic>
    </p:spTree>
    <p:extLst>
      <p:ext uri="{BB962C8B-B14F-4D97-AF65-F5344CB8AC3E}">
        <p14:creationId xmlns:p14="http://schemas.microsoft.com/office/powerpoint/2010/main" val="95771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7" name="Text Box 4"/>
          <p:cNvSpPr txBox="1">
            <a:spLocks noChangeArrowheads="1"/>
          </p:cNvSpPr>
          <p:nvPr/>
        </p:nvSpPr>
        <p:spPr bwMode="auto">
          <a:xfrm>
            <a:off x="7019925" y="6524625"/>
            <a:ext cx="2136675" cy="276999"/>
          </a:xfrm>
          <a:prstGeom prst="rect">
            <a:avLst/>
          </a:prstGeom>
          <a:noFill/>
          <a:ln w="9525">
            <a:noFill/>
            <a:miter lim="800000"/>
            <a:headEnd/>
            <a:tailEnd/>
          </a:ln>
        </p:spPr>
        <p:txBody>
          <a:bodyPr wrap="none">
            <a:spAutoFit/>
          </a:bodyPr>
          <a:lstStyle/>
          <a:p>
            <a:r>
              <a:rPr lang="en-US" altLang="ja-JP" sz="1200" dirty="0">
                <a:solidFill>
                  <a:schemeClr val="accent1"/>
                </a:solidFill>
                <a:latin typeface="Franklin Gothic Demi" pitchFamily="34" charset="0"/>
                <a:ea typeface="ＭＳ Ｐ明朝" pitchFamily="18" charset="-128"/>
              </a:rPr>
              <a:t>Japanese Nursing Federation</a:t>
            </a:r>
          </a:p>
        </p:txBody>
      </p:sp>
      <p:sp>
        <p:nvSpPr>
          <p:cNvPr id="16" name="円/楕円 15"/>
          <p:cNvSpPr/>
          <p:nvPr/>
        </p:nvSpPr>
        <p:spPr>
          <a:xfrm rot="19636543">
            <a:off x="341313" y="4664075"/>
            <a:ext cx="2144712" cy="1258888"/>
          </a:xfrm>
          <a:prstGeom prst="ellipse">
            <a:avLst/>
          </a:prstGeom>
          <a:solidFill>
            <a:schemeClr val="tx2">
              <a:lumMod val="25000"/>
              <a:lumOff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 name="タイトル 3"/>
          <p:cNvSpPr>
            <a:spLocks noGrp="1"/>
          </p:cNvSpPr>
          <p:nvPr>
            <p:ph type="title"/>
          </p:nvPr>
        </p:nvSpPr>
        <p:spPr>
          <a:xfrm>
            <a:off x="1691680" y="176731"/>
            <a:ext cx="6495058" cy="785813"/>
          </a:xfrm>
        </p:spPr>
        <p:txBody>
          <a:bodyPr/>
          <a:lstStyle/>
          <a:p>
            <a:pPr algn="l" eaLnBrk="1" fontAlgn="auto" hangingPunct="1">
              <a:spcAft>
                <a:spcPts val="0"/>
              </a:spcAft>
              <a:defRPr/>
            </a:pPr>
            <a:r>
              <a:rPr lang="ja-JP" altLang="en-US" sz="4000" b="1" dirty="0">
                <a:effectLst>
                  <a:outerShdw blurRad="38100" dist="38100" dir="2700000" algn="tl">
                    <a:srgbClr val="000000">
                      <a:alpha val="43137"/>
                    </a:srgbClr>
                  </a:outerShdw>
                </a:effectLst>
              </a:rPr>
              <a:t>看護協会と看護連盟</a:t>
            </a:r>
          </a:p>
        </p:txBody>
      </p:sp>
      <p:sp>
        <p:nvSpPr>
          <p:cNvPr id="17414" name="テキスト ボックス 7"/>
          <p:cNvSpPr txBox="1">
            <a:spLocks noChangeArrowheads="1"/>
          </p:cNvSpPr>
          <p:nvPr/>
        </p:nvSpPr>
        <p:spPr bwMode="auto">
          <a:xfrm>
            <a:off x="1060450" y="1117600"/>
            <a:ext cx="7512050" cy="1077913"/>
          </a:xfrm>
          <a:prstGeom prst="rect">
            <a:avLst/>
          </a:prstGeom>
          <a:noFill/>
          <a:ln w="9525">
            <a:noFill/>
            <a:miter lim="800000"/>
            <a:headEnd/>
            <a:tailEnd/>
          </a:ln>
        </p:spPr>
        <p:txBody>
          <a:bodyPr>
            <a:spAutoFit/>
          </a:bodyPr>
          <a:lstStyle/>
          <a:p>
            <a:r>
              <a:rPr lang="ja-JP" altLang="en-US" sz="3200">
                <a:latin typeface="HGP創英角ｺﾞｼｯｸUB" panose="020B0900000000000000" pitchFamily="50" charset="-128"/>
                <a:ea typeface="HGP創英角ｺﾞｼｯｸUB" panose="020B0900000000000000" pitchFamily="50" charset="-128"/>
              </a:rPr>
              <a:t>看護協会の政策実現のために</a:t>
            </a:r>
            <a:endParaRPr lang="en-US" altLang="ja-JP" sz="3200">
              <a:latin typeface="HGP創英角ｺﾞｼｯｸUB" panose="020B0900000000000000" pitchFamily="50" charset="-128"/>
              <a:ea typeface="HGP創英角ｺﾞｼｯｸUB" panose="020B0900000000000000" pitchFamily="50" charset="-128"/>
            </a:endParaRPr>
          </a:p>
          <a:p>
            <a:r>
              <a:rPr lang="ja-JP" altLang="en-US" sz="3200">
                <a:latin typeface="HGP創英角ｺﾞｼｯｸUB" panose="020B0900000000000000" pitchFamily="50" charset="-128"/>
                <a:ea typeface="HGP創英角ｺﾞｼｯｸUB" panose="020B0900000000000000" pitchFamily="50" charset="-128"/>
              </a:rPr>
              <a:t>　活動をする協会員の集まりが看護連盟</a:t>
            </a:r>
            <a:endParaRPr lang="en-US" altLang="ja-JP" sz="3200">
              <a:latin typeface="HGP創英角ｺﾞｼｯｸUB" panose="020B0900000000000000" pitchFamily="50" charset="-128"/>
              <a:ea typeface="HGP創英角ｺﾞｼｯｸUB" panose="020B0900000000000000" pitchFamily="50" charset="-128"/>
            </a:endParaRPr>
          </a:p>
        </p:txBody>
      </p:sp>
      <p:graphicFrame>
        <p:nvGraphicFramePr>
          <p:cNvPr id="6" name="図表 5"/>
          <p:cNvGraphicFramePr/>
          <p:nvPr>
            <p:extLst>
              <p:ext uri="{D42A27DB-BD31-4B8C-83A1-F6EECF244321}">
                <p14:modId xmlns:p14="http://schemas.microsoft.com/office/powerpoint/2010/main" val="650645904"/>
              </p:ext>
            </p:extLst>
          </p:nvPr>
        </p:nvGraphicFramePr>
        <p:xfrm>
          <a:off x="2550249" y="1844824"/>
          <a:ext cx="6365875"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左矢印 8"/>
          <p:cNvSpPr/>
          <p:nvPr/>
        </p:nvSpPr>
        <p:spPr>
          <a:xfrm rot="1688934">
            <a:off x="1686163" y="2882813"/>
            <a:ext cx="2946641" cy="1506982"/>
          </a:xfrm>
          <a:prstGeom prst="leftArrow">
            <a:avLst>
              <a:gd name="adj1" fmla="val 50000"/>
              <a:gd name="adj2" fmla="val 56227"/>
            </a:avLst>
          </a:prstGeom>
          <a:gradFill>
            <a:gsLst>
              <a:gs pos="0">
                <a:schemeClr val="accent6">
                  <a:lumMod val="50000"/>
                </a:schemeClr>
              </a:gs>
              <a:gs pos="50000">
                <a:schemeClr val="accent1">
                  <a:tint val="44500"/>
                  <a:satMod val="160000"/>
                </a:schemeClr>
              </a:gs>
              <a:gs pos="100000">
                <a:schemeClr val="accent1">
                  <a:tint val="23500"/>
                  <a:satMod val="160000"/>
                </a:schemeClr>
              </a:gs>
            </a:gsLst>
            <a:lin ang="0" scaled="1"/>
          </a:gradFill>
          <a:ln>
            <a:noFill/>
          </a:ln>
          <a:effectLst>
            <a:outerShdw blurRad="76200" dir="18900000" sy="23000" kx="-1200000" algn="bl" rotWithShape="0">
              <a:prstClr val="black">
                <a:alpha val="20000"/>
              </a:prstClr>
            </a:outerShdw>
          </a:effectLst>
          <a:scene3d>
            <a:camera prst="orthographicFront"/>
            <a:lightRig rig="glow"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rgbClr val="FF0000"/>
                </a:solidFill>
                <a:effectLst>
                  <a:outerShdw blurRad="38100" dist="38100" dir="2700000" algn="tl">
                    <a:srgbClr val="000000">
                      <a:alpha val="43137"/>
                    </a:srgbClr>
                  </a:outerShdw>
                </a:effectLst>
              </a:rPr>
              <a:t>選挙活動</a:t>
            </a:r>
          </a:p>
        </p:txBody>
      </p:sp>
      <p:sp>
        <p:nvSpPr>
          <p:cNvPr id="13" name="正方形/長方形 12"/>
          <p:cNvSpPr/>
          <p:nvPr/>
        </p:nvSpPr>
        <p:spPr>
          <a:xfrm>
            <a:off x="171449" y="2495550"/>
            <a:ext cx="4642567" cy="769441"/>
          </a:xfrm>
          <a:prstGeom prst="rect">
            <a:avLst/>
          </a:prstGeom>
          <a:noFill/>
        </p:spPr>
        <p:txBody>
          <a:bodyPr wrap="square">
            <a:spAutoFit/>
          </a:bodyPr>
          <a:lstStyle/>
          <a:p>
            <a:pPr algn="ctr" fontAlgn="auto">
              <a:spcBef>
                <a:spcPts val="0"/>
              </a:spcBef>
              <a:spcAft>
                <a:spcPts val="0"/>
              </a:spcAft>
              <a:defRPr/>
            </a:pPr>
            <a:r>
              <a:rPr lang="ja-JP" altLang="en-US" sz="4400" b="1" dirty="0">
                <a:ln w="10541" cmpd="sng">
                  <a:solidFill>
                    <a:schemeClr val="accent1">
                      <a:shade val="88000"/>
                      <a:satMod val="110000"/>
                    </a:schemeClr>
                  </a:solidFill>
                  <a:prstDash val="solid"/>
                </a:ln>
                <a:solidFill>
                  <a:srgbClr val="0070C0"/>
                </a:solidFill>
                <a:latin typeface="+mn-lt"/>
                <a:ea typeface="+mn-ea"/>
              </a:rPr>
              <a:t>看護政策の実現</a:t>
            </a:r>
          </a:p>
        </p:txBody>
      </p:sp>
      <p:sp>
        <p:nvSpPr>
          <p:cNvPr id="14" name="テキスト ボックス 13"/>
          <p:cNvSpPr txBox="1"/>
          <p:nvPr/>
        </p:nvSpPr>
        <p:spPr>
          <a:xfrm>
            <a:off x="260350" y="4762500"/>
            <a:ext cx="2659702" cy="830997"/>
          </a:xfrm>
          <a:prstGeom prst="rect">
            <a:avLst/>
          </a:prstGeom>
          <a:noFill/>
        </p:spPr>
        <p:txBody>
          <a:bodyPr wrap="none">
            <a:spAutoFit/>
          </a:bodyPr>
          <a:lstStyle/>
          <a:p>
            <a:pPr fontAlgn="auto">
              <a:spcBef>
                <a:spcPts val="0"/>
              </a:spcBef>
              <a:spcAft>
                <a:spcPts val="0"/>
              </a:spcAft>
              <a:defRPr/>
            </a:pPr>
            <a:r>
              <a:rPr lang="ja-JP" altLang="en-US" sz="2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看護連盟の強化が</a:t>
            </a:r>
            <a:endParaRPr lang="en-US" altLang="ja-JP" sz="2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lang="ja-JP" altLang="en-US" sz="24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政策実現への近道</a:t>
            </a:r>
          </a:p>
        </p:txBody>
      </p:sp>
      <p:sp>
        <p:nvSpPr>
          <p:cNvPr id="15" name="下カーブ矢印 14"/>
          <p:cNvSpPr/>
          <p:nvPr/>
        </p:nvSpPr>
        <p:spPr>
          <a:xfrm flipH="1">
            <a:off x="6147518" y="4040851"/>
            <a:ext cx="711200" cy="266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7" name="下カーブ矢印 16"/>
          <p:cNvSpPr/>
          <p:nvPr/>
        </p:nvSpPr>
        <p:spPr>
          <a:xfrm rot="904242" flipH="1">
            <a:off x="5954691" y="4737271"/>
            <a:ext cx="711200" cy="266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8" name="下カーブ矢印 17"/>
          <p:cNvSpPr/>
          <p:nvPr/>
        </p:nvSpPr>
        <p:spPr>
          <a:xfrm rot="20042108" flipH="1">
            <a:off x="5576602" y="3434557"/>
            <a:ext cx="711200" cy="2667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1" name="テキスト ボックス 20"/>
          <p:cNvSpPr txBox="1"/>
          <p:nvPr/>
        </p:nvSpPr>
        <p:spPr>
          <a:xfrm>
            <a:off x="2843808" y="5877272"/>
            <a:ext cx="5976316" cy="646331"/>
          </a:xfrm>
          <a:prstGeom prst="rect">
            <a:avLst/>
          </a:prstGeom>
          <a:noFill/>
        </p:spPr>
        <p:txBody>
          <a:bodyPr wrap="none">
            <a:spAutoFit/>
          </a:bodyPr>
          <a:lstStyle/>
          <a:p>
            <a:pPr fontAlgn="auto">
              <a:spcBef>
                <a:spcPts val="0"/>
              </a:spcBef>
              <a:spcAft>
                <a:spcPts val="0"/>
              </a:spcAft>
              <a:defRPr/>
            </a:pPr>
            <a:r>
              <a:rPr lang="ja-JP" altLang="en-US" b="1" dirty="0">
                <a:effectLst>
                  <a:outerShdw blurRad="38100" dist="38100" dir="2700000" algn="tl">
                    <a:srgbClr val="000000">
                      <a:alpha val="43137"/>
                    </a:srgbClr>
                  </a:outerShdw>
                </a:effectLst>
                <a:latin typeface="+mn-lt"/>
                <a:ea typeface="+mn-ea"/>
              </a:rPr>
              <a:t>・看護連盟は看護協会の目的達成に必要な政治活動を行う</a:t>
            </a:r>
            <a:endParaRPr lang="en-US" altLang="ja-JP" b="1" dirty="0">
              <a:effectLst>
                <a:outerShdw blurRad="38100" dist="38100" dir="2700000" algn="tl">
                  <a:srgbClr val="000000">
                    <a:alpha val="43137"/>
                  </a:srgbClr>
                </a:outerShdw>
              </a:effectLst>
              <a:latin typeface="+mn-lt"/>
              <a:ea typeface="+mn-ea"/>
            </a:endParaRPr>
          </a:p>
          <a:p>
            <a:pPr fontAlgn="auto">
              <a:spcBef>
                <a:spcPts val="0"/>
              </a:spcBef>
              <a:spcAft>
                <a:spcPts val="0"/>
              </a:spcAft>
              <a:defRPr/>
            </a:pPr>
            <a:r>
              <a:rPr lang="ja-JP" altLang="en-US" b="1" dirty="0">
                <a:effectLst>
                  <a:outerShdw blurRad="38100" dist="38100" dir="2700000" algn="tl">
                    <a:srgbClr val="000000">
                      <a:alpha val="43137"/>
                    </a:srgbClr>
                  </a:outerShdw>
                </a:effectLst>
                <a:latin typeface="+mn-lt"/>
                <a:ea typeface="+mn-ea"/>
              </a:rPr>
              <a:t>・看護連盟の正会員は看護協会の会員である者とする</a:t>
            </a:r>
            <a:endParaRPr lang="en-US" altLang="ja-JP" b="1" dirty="0">
              <a:effectLst>
                <a:outerShdw blurRad="38100" dist="38100" dir="2700000" algn="tl">
                  <a:srgbClr val="000000">
                    <a:alpha val="43137"/>
                  </a:srgbClr>
                </a:outerShdw>
              </a:effectLst>
              <a:latin typeface="+mn-lt"/>
              <a:ea typeface="+mn-ea"/>
            </a:endParaRPr>
          </a:p>
        </p:txBody>
      </p:sp>
      <p:sp>
        <p:nvSpPr>
          <p:cNvPr id="22" name="テキスト ボックス 21"/>
          <p:cNvSpPr txBox="1"/>
          <p:nvPr/>
        </p:nvSpPr>
        <p:spPr>
          <a:xfrm>
            <a:off x="6438900" y="4940300"/>
            <a:ext cx="803425" cy="461665"/>
          </a:xfrm>
          <a:prstGeom prst="rect">
            <a:avLst/>
          </a:prstGeom>
          <a:noFill/>
        </p:spPr>
        <p:txBody>
          <a:bodyPr wrap="none">
            <a:spAutoFit/>
          </a:bodyPr>
          <a:lstStyle/>
          <a:p>
            <a:pPr fontAlgn="auto">
              <a:spcBef>
                <a:spcPts val="0"/>
              </a:spcBef>
              <a:spcAft>
                <a:spcPts val="0"/>
              </a:spcAft>
              <a:defRPr/>
            </a:pPr>
            <a:r>
              <a:rPr lang="ja-JP" altLang="en-US" sz="2400" b="1" dirty="0">
                <a:solidFill>
                  <a:schemeClr val="accent2">
                    <a:lumMod val="50000"/>
                  </a:schemeClr>
                </a:solidFill>
                <a:effectLst>
                  <a:outerShdw blurRad="38100" dist="38100" dir="2700000" algn="tl">
                    <a:srgbClr val="000000">
                      <a:alpha val="43137"/>
                    </a:srgbClr>
                  </a:outerShdw>
                </a:effectLst>
                <a:latin typeface="+mn-lt"/>
                <a:ea typeface="+mn-ea"/>
              </a:rPr>
              <a:t>入会</a:t>
            </a:r>
          </a:p>
        </p:txBody>
      </p:sp>
    </p:spTree>
    <p:extLst>
      <p:ext uri="{BB962C8B-B14F-4D97-AF65-F5344CB8AC3E}">
        <p14:creationId xmlns:p14="http://schemas.microsoft.com/office/powerpoint/2010/main" val="293066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Penquet.tiff"/>
          <p:cNvPicPr>
            <a:picLocks noChangeAspect="1"/>
          </p:cNvPicPr>
          <p:nvPr/>
        </p:nvPicPr>
        <p:blipFill>
          <a:blip r:embed="rId2"/>
          <a:stretch>
            <a:fillRect/>
          </a:stretch>
        </p:blipFill>
        <p:spPr>
          <a:xfrm>
            <a:off x="0" y="1124744"/>
            <a:ext cx="9144001" cy="4996656"/>
          </a:xfrm>
          <a:prstGeom prst="rect">
            <a:avLst/>
          </a:prstGeom>
        </p:spPr>
      </p:pic>
      <p:sp>
        <p:nvSpPr>
          <p:cNvPr id="3" name="テキスト ボックス 2"/>
          <p:cNvSpPr txBox="1"/>
          <p:nvPr/>
        </p:nvSpPr>
        <p:spPr>
          <a:xfrm>
            <a:off x="611560" y="620688"/>
            <a:ext cx="7632848" cy="523220"/>
          </a:xfrm>
          <a:prstGeom prst="rect">
            <a:avLst/>
          </a:prstGeom>
          <a:noFill/>
        </p:spPr>
        <p:txBody>
          <a:bodyPr wrap="square" rtlCol="0">
            <a:spAutoFit/>
          </a:bodyPr>
          <a:lstStyle/>
          <a:p>
            <a:r>
              <a:rPr kumimoji="1" lang="ja-JP" altLang="en-US" sz="2800" dirty="0"/>
              <a:t>日本看護連盟ホームページで現場の声を届けよう</a:t>
            </a:r>
          </a:p>
        </p:txBody>
      </p:sp>
    </p:spTree>
    <p:extLst>
      <p:ext uri="{BB962C8B-B14F-4D97-AF65-F5344CB8AC3E}">
        <p14:creationId xmlns:p14="http://schemas.microsoft.com/office/powerpoint/2010/main" val="267171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680" y="285750"/>
            <a:ext cx="6495058" cy="785813"/>
          </a:xfrm>
        </p:spPr>
        <p:txBody>
          <a:bodyPr/>
          <a:lstStyle/>
          <a:p>
            <a:pPr algn="l" eaLnBrk="1" fontAlgn="auto" hangingPunct="1">
              <a:spcAft>
                <a:spcPts val="0"/>
              </a:spcAft>
              <a:defRPr/>
            </a:pPr>
            <a:r>
              <a:rPr lang="ja-JP" altLang="en-US" sz="4000" b="1" dirty="0">
                <a:effectLst>
                  <a:outerShdw blurRad="38100" dist="38100" dir="2700000" algn="tl">
                    <a:srgbClr val="000000">
                      <a:alpha val="43137"/>
                    </a:srgbClr>
                  </a:outerShdw>
                </a:effectLst>
              </a:rPr>
              <a:t>政治活動と選挙運動</a:t>
            </a:r>
          </a:p>
        </p:txBody>
      </p:sp>
      <p:sp>
        <p:nvSpPr>
          <p:cNvPr id="5" name="角丸四角形 4"/>
          <p:cNvSpPr/>
          <p:nvPr/>
        </p:nvSpPr>
        <p:spPr>
          <a:xfrm>
            <a:off x="438150" y="1517650"/>
            <a:ext cx="2889250" cy="8001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ja-JP" altLang="en-US" sz="4000" dirty="0">
                <a:effectLst>
                  <a:outerShdw blurRad="38100" dist="38100" dir="2700000" algn="tl">
                    <a:srgbClr val="000000">
                      <a:alpha val="43137"/>
                    </a:srgbClr>
                  </a:outerShdw>
                </a:effectLst>
              </a:rPr>
              <a:t>政治活動</a:t>
            </a:r>
          </a:p>
        </p:txBody>
      </p:sp>
      <p:sp>
        <p:nvSpPr>
          <p:cNvPr id="32774" name="テキスト ボックス 5"/>
          <p:cNvSpPr txBox="1">
            <a:spLocks noChangeArrowheads="1"/>
          </p:cNvSpPr>
          <p:nvPr/>
        </p:nvSpPr>
        <p:spPr bwMode="auto">
          <a:xfrm>
            <a:off x="438150" y="2406650"/>
            <a:ext cx="3368675" cy="461963"/>
          </a:xfrm>
          <a:prstGeom prst="rect">
            <a:avLst/>
          </a:prstGeom>
          <a:noFill/>
          <a:ln w="9525">
            <a:noFill/>
            <a:miter lim="800000"/>
            <a:headEnd/>
            <a:tailEnd/>
          </a:ln>
        </p:spPr>
        <p:txBody>
          <a:bodyPr wrap="none">
            <a:spAutoFit/>
          </a:bodyPr>
          <a:lstStyle/>
          <a:p>
            <a:r>
              <a:rPr lang="ja-JP" altLang="en-US" sz="2400" b="1">
                <a:solidFill>
                  <a:srgbClr val="C00000"/>
                </a:solidFill>
                <a:latin typeface="Century Schoolbook" pitchFamily="18" charset="0"/>
                <a:ea typeface="ＭＳ Ｐ明朝" pitchFamily="18" charset="-128"/>
              </a:rPr>
              <a:t>今、あなたができること！</a:t>
            </a:r>
          </a:p>
        </p:txBody>
      </p:sp>
      <p:sp>
        <p:nvSpPr>
          <p:cNvPr id="7" name="角丸四角形 6"/>
          <p:cNvSpPr/>
          <p:nvPr/>
        </p:nvSpPr>
        <p:spPr>
          <a:xfrm>
            <a:off x="438150" y="4362450"/>
            <a:ext cx="2889250" cy="8001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ja-JP" altLang="en-US" sz="4000" dirty="0">
                <a:effectLst>
                  <a:outerShdw blurRad="38100" dist="38100" dir="2700000" algn="tl">
                    <a:srgbClr val="000000">
                      <a:alpha val="43137"/>
                    </a:srgbClr>
                  </a:outerShdw>
                </a:effectLst>
              </a:rPr>
              <a:t>選挙運動</a:t>
            </a:r>
          </a:p>
        </p:txBody>
      </p:sp>
      <p:sp>
        <p:nvSpPr>
          <p:cNvPr id="32776" name="テキスト ボックス 7"/>
          <p:cNvSpPr txBox="1">
            <a:spLocks noChangeArrowheads="1"/>
          </p:cNvSpPr>
          <p:nvPr/>
        </p:nvSpPr>
        <p:spPr bwMode="auto">
          <a:xfrm>
            <a:off x="393700" y="5265738"/>
            <a:ext cx="3324225" cy="830262"/>
          </a:xfrm>
          <a:prstGeom prst="rect">
            <a:avLst/>
          </a:prstGeom>
          <a:noFill/>
          <a:ln w="9525">
            <a:noFill/>
            <a:miter lim="800000"/>
            <a:headEnd/>
            <a:tailEnd/>
          </a:ln>
        </p:spPr>
        <p:txBody>
          <a:bodyPr wrap="none">
            <a:spAutoFit/>
          </a:bodyPr>
          <a:lstStyle/>
          <a:p>
            <a:r>
              <a:rPr lang="ja-JP" altLang="en-US" sz="2400" b="1">
                <a:latin typeface="Century Schoolbook" pitchFamily="18" charset="0"/>
                <a:ea typeface="ＭＳ Ｐ明朝" pitchFamily="18" charset="-128"/>
              </a:rPr>
              <a:t>選挙期間中</a:t>
            </a:r>
            <a:r>
              <a:rPr lang="ja-JP" altLang="en-US" sz="2400" b="1" u="sng">
                <a:latin typeface="Century Schoolbook" pitchFamily="18" charset="0"/>
                <a:ea typeface="ＭＳ Ｐ明朝" pitchFamily="18" charset="-128"/>
              </a:rPr>
              <a:t>だけにしか</a:t>
            </a:r>
            <a:r>
              <a:rPr lang="ja-JP" altLang="en-US" sz="2400" b="1">
                <a:latin typeface="Century Schoolbook" pitchFamily="18" charset="0"/>
                <a:ea typeface="ＭＳ Ｐ明朝" pitchFamily="18" charset="-128"/>
              </a:rPr>
              <a:t>、</a:t>
            </a:r>
            <a:endParaRPr lang="en-US" altLang="ja-JP" sz="2400" b="1">
              <a:latin typeface="Century Schoolbook" pitchFamily="18" charset="0"/>
              <a:ea typeface="ＭＳ Ｐ明朝" pitchFamily="18" charset="-128"/>
            </a:endParaRPr>
          </a:p>
          <a:p>
            <a:r>
              <a:rPr lang="ja-JP" altLang="en-US" sz="2400" b="1">
                <a:latin typeface="Century Schoolbook" pitchFamily="18" charset="0"/>
                <a:ea typeface="ＭＳ Ｐ明朝" pitchFamily="18" charset="-128"/>
              </a:rPr>
              <a:t>できないこと</a:t>
            </a:r>
          </a:p>
        </p:txBody>
      </p:sp>
      <p:sp>
        <p:nvSpPr>
          <p:cNvPr id="32777" name="テキスト ボックス 9"/>
          <p:cNvSpPr txBox="1">
            <a:spLocks noChangeArrowheads="1"/>
          </p:cNvSpPr>
          <p:nvPr/>
        </p:nvSpPr>
        <p:spPr bwMode="auto">
          <a:xfrm>
            <a:off x="3727450" y="1517650"/>
            <a:ext cx="5248275" cy="2246313"/>
          </a:xfrm>
          <a:prstGeom prst="rect">
            <a:avLst/>
          </a:prstGeom>
          <a:noFill/>
          <a:ln w="9525">
            <a:noFill/>
            <a:miter lim="800000"/>
            <a:headEnd/>
            <a:tailEnd/>
          </a:ln>
        </p:spPr>
        <p:txBody>
          <a:bodyPr wrap="none">
            <a:spAutoFit/>
          </a:bodyPr>
          <a:lstStyle/>
          <a:p>
            <a:pPr>
              <a:buFontTx/>
              <a:buBlip>
                <a:blip r:embed="rId3"/>
              </a:buBlip>
            </a:pPr>
            <a:r>
              <a:rPr lang="ja-JP" altLang="en-US" sz="2000" b="1">
                <a:latin typeface="Century Schoolbook" pitchFamily="18" charset="0"/>
                <a:ea typeface="ＭＳ Ｐ明朝" pitchFamily="18" charset="-128"/>
              </a:rPr>
              <a:t>　連盟や候補予定者の後援会に入会すること</a:t>
            </a:r>
            <a:endParaRPr lang="en-US" altLang="ja-JP" sz="2000" b="1">
              <a:latin typeface="Century Schoolbook" pitchFamily="18" charset="0"/>
              <a:ea typeface="ＭＳ Ｐ明朝" pitchFamily="18" charset="-128"/>
            </a:endParaRPr>
          </a:p>
          <a:p>
            <a:pPr>
              <a:buFontTx/>
              <a:buBlip>
                <a:blip r:embed="rId3"/>
              </a:buBlip>
            </a:pPr>
            <a:r>
              <a:rPr lang="ja-JP" altLang="en-US" sz="2000" b="1">
                <a:latin typeface="Century Schoolbook" pitchFamily="18" charset="0"/>
                <a:ea typeface="ＭＳ Ｐ明朝" pitchFamily="18" charset="-128"/>
              </a:rPr>
              <a:t>　同僚や知人に入会を勧めること</a:t>
            </a:r>
            <a:endParaRPr lang="en-US" altLang="ja-JP" sz="2000" b="1">
              <a:latin typeface="Century Schoolbook" pitchFamily="18" charset="0"/>
              <a:ea typeface="ＭＳ Ｐ明朝" pitchFamily="18" charset="-128"/>
            </a:endParaRPr>
          </a:p>
          <a:p>
            <a:pPr>
              <a:buFontTx/>
              <a:buBlip>
                <a:blip r:embed="rId3"/>
              </a:buBlip>
            </a:pPr>
            <a:r>
              <a:rPr lang="ja-JP" altLang="en-US" sz="2000" b="1">
                <a:latin typeface="Century Schoolbook" pitchFamily="18" charset="0"/>
                <a:ea typeface="ＭＳ Ｐ明朝" pitchFamily="18" charset="-128"/>
              </a:rPr>
              <a:t>　研修会に参加すること</a:t>
            </a:r>
            <a:endParaRPr lang="en-US" altLang="ja-JP" sz="2000" b="1">
              <a:latin typeface="Century Schoolbook" pitchFamily="18" charset="0"/>
              <a:ea typeface="ＭＳ Ｐ明朝" pitchFamily="18" charset="-128"/>
            </a:endParaRPr>
          </a:p>
          <a:p>
            <a:pPr>
              <a:buFontTx/>
              <a:buBlip>
                <a:blip r:embed="rId3"/>
              </a:buBlip>
            </a:pPr>
            <a:r>
              <a:rPr lang="ja-JP" altLang="en-US" sz="2000" b="1">
                <a:latin typeface="Century Schoolbook" pitchFamily="18" charset="0"/>
                <a:ea typeface="ＭＳ Ｐ明朝" pitchFamily="18" charset="-128"/>
              </a:rPr>
              <a:t>　研修会参加の報告をすること</a:t>
            </a:r>
            <a:endParaRPr lang="en-US" altLang="ja-JP" sz="2000" b="1">
              <a:latin typeface="Century Schoolbook" pitchFamily="18" charset="0"/>
              <a:ea typeface="ＭＳ Ｐ明朝" pitchFamily="18" charset="-128"/>
            </a:endParaRPr>
          </a:p>
          <a:p>
            <a:pPr>
              <a:buFontTx/>
              <a:buBlip>
                <a:blip r:embed="rId3"/>
              </a:buBlip>
            </a:pPr>
            <a:r>
              <a:rPr lang="ja-JP" altLang="en-US" sz="2000" b="1">
                <a:latin typeface="Century Schoolbook" pitchFamily="18" charset="0"/>
                <a:ea typeface="ＭＳ Ｐ明朝" pitchFamily="18" charset="-128"/>
              </a:rPr>
              <a:t>　イベントの手伝いをすること</a:t>
            </a:r>
            <a:endParaRPr lang="en-US" altLang="ja-JP" sz="2000" b="1">
              <a:latin typeface="Century Schoolbook" pitchFamily="18" charset="0"/>
              <a:ea typeface="ＭＳ Ｐ明朝" pitchFamily="18" charset="-128"/>
            </a:endParaRPr>
          </a:p>
          <a:p>
            <a:pPr>
              <a:buFontTx/>
              <a:buBlip>
                <a:blip r:embed="rId3"/>
              </a:buBlip>
            </a:pPr>
            <a:r>
              <a:rPr lang="ja-JP" altLang="en-US" sz="2000" b="1">
                <a:latin typeface="Century Schoolbook" pitchFamily="18" charset="0"/>
                <a:ea typeface="ＭＳ Ｐ明朝" pitchFamily="18" charset="-128"/>
              </a:rPr>
              <a:t>　看護と政治について仲間と話し合うこと　</a:t>
            </a:r>
            <a:endParaRPr lang="en-US" altLang="ja-JP" sz="2000" b="1">
              <a:latin typeface="Century Schoolbook" pitchFamily="18" charset="0"/>
              <a:ea typeface="ＭＳ Ｐ明朝" pitchFamily="18" charset="-128"/>
            </a:endParaRPr>
          </a:p>
          <a:p>
            <a:r>
              <a:rPr lang="en-US" altLang="ja-JP" sz="2000" b="1">
                <a:latin typeface="Century Schoolbook" pitchFamily="18" charset="0"/>
                <a:ea typeface="ＭＳ Ｐ明朝" pitchFamily="18" charset="-128"/>
              </a:rPr>
              <a:t>					</a:t>
            </a:r>
            <a:r>
              <a:rPr lang="ja-JP" altLang="en-US" sz="2000" b="1">
                <a:latin typeface="Century Schoolbook" pitchFamily="18" charset="0"/>
                <a:ea typeface="ＭＳ Ｐ明朝" pitchFamily="18" charset="-128"/>
              </a:rPr>
              <a:t>など</a:t>
            </a:r>
            <a:endParaRPr lang="en-US" altLang="ja-JP" sz="2000" b="1">
              <a:latin typeface="Century Schoolbook" pitchFamily="18" charset="0"/>
              <a:ea typeface="ＭＳ Ｐ明朝" pitchFamily="18" charset="-128"/>
            </a:endParaRPr>
          </a:p>
        </p:txBody>
      </p:sp>
      <p:sp>
        <p:nvSpPr>
          <p:cNvPr id="32778" name="テキスト ボックス 10"/>
          <p:cNvSpPr txBox="1">
            <a:spLocks noChangeArrowheads="1"/>
          </p:cNvSpPr>
          <p:nvPr/>
        </p:nvSpPr>
        <p:spPr bwMode="auto">
          <a:xfrm>
            <a:off x="3771900" y="4406900"/>
            <a:ext cx="4549775" cy="1938338"/>
          </a:xfrm>
          <a:prstGeom prst="rect">
            <a:avLst/>
          </a:prstGeom>
          <a:noFill/>
          <a:ln w="9525">
            <a:noFill/>
            <a:miter lim="800000"/>
            <a:headEnd/>
            <a:tailEnd/>
          </a:ln>
        </p:spPr>
        <p:txBody>
          <a:bodyPr wrap="none">
            <a:spAutoFit/>
          </a:bodyPr>
          <a:lstStyle/>
          <a:p>
            <a:pPr>
              <a:buFontTx/>
              <a:buBlip>
                <a:blip r:embed="rId3"/>
              </a:buBlip>
            </a:pPr>
            <a:r>
              <a:rPr lang="ja-JP" altLang="en-US" sz="2000" b="1" dirty="0">
                <a:latin typeface="Century Schoolbook" pitchFamily="18" charset="0"/>
                <a:ea typeface="ＭＳ Ｐ明朝" pitchFamily="18" charset="-128"/>
              </a:rPr>
              <a:t>　候補者への投票をお願いすること</a:t>
            </a:r>
            <a:endParaRPr lang="en-US" altLang="ja-JP" sz="2000" b="1" dirty="0">
              <a:latin typeface="Century Schoolbook" pitchFamily="18" charset="0"/>
              <a:ea typeface="ＭＳ Ｐ明朝" pitchFamily="18" charset="-128"/>
            </a:endParaRPr>
          </a:p>
          <a:p>
            <a:endParaRPr lang="en-US" altLang="ja-JP" sz="2000" b="1" dirty="0">
              <a:latin typeface="Century Schoolbook" pitchFamily="18" charset="0"/>
              <a:ea typeface="ＭＳ Ｐ明朝" pitchFamily="18" charset="-128"/>
            </a:endParaRPr>
          </a:p>
          <a:p>
            <a:endParaRPr lang="en-US" altLang="ja-JP" sz="2000" b="1" dirty="0">
              <a:latin typeface="Century Schoolbook" pitchFamily="18" charset="0"/>
              <a:ea typeface="ＭＳ Ｐ明朝" pitchFamily="18" charset="-128"/>
            </a:endParaRPr>
          </a:p>
          <a:p>
            <a:r>
              <a:rPr lang="ja-JP" altLang="en-US" sz="2000" b="1" dirty="0">
                <a:latin typeface="Century Schoolbook" pitchFamily="18" charset="0"/>
                <a:ea typeface="ＭＳ Ｐ明朝" pitchFamily="18" charset="-128"/>
              </a:rPr>
              <a:t>３要素</a:t>
            </a:r>
            <a:r>
              <a:rPr lang="en-US" altLang="ja-JP" sz="2000" b="1" dirty="0">
                <a:latin typeface="Century Schoolbook" pitchFamily="18" charset="0"/>
                <a:ea typeface="ＭＳ Ｐ明朝" pitchFamily="18" charset="-128"/>
              </a:rPr>
              <a:t>	</a:t>
            </a:r>
            <a:r>
              <a:rPr lang="ja-JP" altLang="en-US" sz="2000" b="1" dirty="0">
                <a:latin typeface="Century Schoolbook" pitchFamily="18" charset="0"/>
                <a:ea typeface="ＭＳ Ｐ明朝" pitchFamily="18" charset="-128"/>
              </a:rPr>
              <a:t>特定の選挙に</a:t>
            </a:r>
            <a:r>
              <a:rPr lang="en-US" altLang="ja-JP" sz="2000" b="1" dirty="0">
                <a:latin typeface="Century Schoolbook" pitchFamily="18" charset="0"/>
                <a:ea typeface="ＭＳ Ｐ明朝" pitchFamily="18" charset="-128"/>
              </a:rPr>
              <a:t>	</a:t>
            </a:r>
            <a:r>
              <a:rPr lang="ja-JP" altLang="en-US" sz="1400" b="1" dirty="0">
                <a:latin typeface="Century Schoolbook" pitchFamily="18" charset="0"/>
                <a:ea typeface="ＭＳ Ｐ明朝" pitchFamily="18" charset="-128"/>
              </a:rPr>
              <a:t>「次の参議院選挙で」</a:t>
            </a:r>
            <a:endParaRPr lang="en-US" altLang="ja-JP" sz="2000" b="1" dirty="0">
              <a:latin typeface="Century Schoolbook" pitchFamily="18" charset="0"/>
              <a:ea typeface="ＭＳ Ｐ明朝" pitchFamily="18" charset="-128"/>
            </a:endParaRPr>
          </a:p>
          <a:p>
            <a:r>
              <a:rPr lang="en-US" altLang="ja-JP" sz="2000" b="1" dirty="0">
                <a:latin typeface="Century Schoolbook" pitchFamily="18" charset="0"/>
                <a:ea typeface="ＭＳ Ｐ明朝" pitchFamily="18" charset="-128"/>
              </a:rPr>
              <a:t>	</a:t>
            </a:r>
            <a:r>
              <a:rPr lang="ja-JP" altLang="en-US" sz="2000" b="1" dirty="0">
                <a:latin typeface="Century Schoolbook" pitchFamily="18" charset="0"/>
                <a:ea typeface="ＭＳ Ｐ明朝" pitchFamily="18" charset="-128"/>
              </a:rPr>
              <a:t>特定の人物への</a:t>
            </a:r>
            <a:r>
              <a:rPr lang="en-US" altLang="ja-JP" sz="1600" b="1" dirty="0">
                <a:latin typeface="Century Schoolbook" pitchFamily="18" charset="0"/>
                <a:ea typeface="ＭＳ Ｐ明朝" pitchFamily="18" charset="-128"/>
              </a:rPr>
              <a:t>	</a:t>
            </a:r>
            <a:r>
              <a:rPr lang="ja-JP" altLang="en-US" sz="1600" b="1" dirty="0">
                <a:latin typeface="Century Schoolbook" pitchFamily="18" charset="0"/>
                <a:ea typeface="ＭＳ Ｐ明朝" pitchFamily="18" charset="-128"/>
              </a:rPr>
              <a:t>「○○さんに」</a:t>
            </a:r>
            <a:endParaRPr lang="en-US" altLang="ja-JP" sz="2000" b="1" dirty="0">
              <a:latin typeface="Century Schoolbook" pitchFamily="18" charset="0"/>
              <a:ea typeface="ＭＳ Ｐ明朝" pitchFamily="18" charset="-128"/>
            </a:endParaRPr>
          </a:p>
          <a:p>
            <a:r>
              <a:rPr lang="en-US" altLang="ja-JP" sz="2000" b="1" dirty="0">
                <a:latin typeface="Century Schoolbook" pitchFamily="18" charset="0"/>
                <a:ea typeface="ＭＳ Ｐ明朝" pitchFamily="18" charset="-128"/>
              </a:rPr>
              <a:t>	</a:t>
            </a:r>
            <a:r>
              <a:rPr lang="ja-JP" altLang="en-US" sz="2000" b="1" dirty="0">
                <a:latin typeface="Century Schoolbook" pitchFamily="18" charset="0"/>
                <a:ea typeface="ＭＳ Ｐ明朝" pitchFamily="18" charset="-128"/>
              </a:rPr>
              <a:t>投票を依頼</a:t>
            </a:r>
            <a:r>
              <a:rPr lang="en-US" altLang="ja-JP" sz="2000" b="1" dirty="0">
                <a:latin typeface="Century Schoolbook" pitchFamily="18" charset="0"/>
                <a:ea typeface="ＭＳ Ｐ明朝" pitchFamily="18" charset="-128"/>
              </a:rPr>
              <a:t>	</a:t>
            </a:r>
            <a:r>
              <a:rPr lang="ja-JP" altLang="en-US" sz="1600" b="1" dirty="0">
                <a:latin typeface="Century Schoolbook" pitchFamily="18" charset="0"/>
                <a:ea typeface="ＭＳ Ｐ明朝" pitchFamily="18" charset="-128"/>
              </a:rPr>
              <a:t>「ぜひ投票してね」</a:t>
            </a:r>
            <a:endParaRPr lang="en-US" altLang="ja-JP" sz="1600" b="1" dirty="0">
              <a:latin typeface="Century Schoolbook" pitchFamily="18" charset="0"/>
              <a:ea typeface="ＭＳ Ｐ明朝" pitchFamily="18" charset="-128"/>
            </a:endParaRPr>
          </a:p>
        </p:txBody>
      </p:sp>
      <p:sp>
        <p:nvSpPr>
          <p:cNvPr id="12" name="下矢印 11"/>
          <p:cNvSpPr/>
          <p:nvPr/>
        </p:nvSpPr>
        <p:spPr>
          <a:xfrm>
            <a:off x="5594350" y="4806950"/>
            <a:ext cx="4445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雲形吹き出し 15"/>
          <p:cNvSpPr/>
          <p:nvPr/>
        </p:nvSpPr>
        <p:spPr>
          <a:xfrm>
            <a:off x="349250" y="3028950"/>
            <a:ext cx="2494558" cy="1111250"/>
          </a:xfrm>
          <a:prstGeom prst="cloudCallout">
            <a:avLst>
              <a:gd name="adj1" fmla="val 66677"/>
              <a:gd name="adj2" fmla="val 24100"/>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ja-JP" altLang="en-US" b="1" dirty="0">
                <a:solidFill>
                  <a:schemeClr val="tx2">
                    <a:lumMod val="90000"/>
                    <a:lumOff val="10000"/>
                  </a:schemeClr>
                </a:solidFill>
              </a:rPr>
              <a:t>しっかり</a:t>
            </a:r>
            <a:endParaRPr lang="en-US" altLang="ja-JP" b="1" dirty="0">
              <a:solidFill>
                <a:schemeClr val="tx2">
                  <a:lumMod val="90000"/>
                  <a:lumOff val="10000"/>
                </a:schemeClr>
              </a:solidFill>
            </a:endParaRPr>
          </a:p>
          <a:p>
            <a:pPr fontAlgn="auto">
              <a:spcBef>
                <a:spcPts val="0"/>
              </a:spcBef>
              <a:spcAft>
                <a:spcPts val="0"/>
              </a:spcAft>
              <a:defRPr/>
            </a:pPr>
            <a:r>
              <a:rPr lang="ja-JP" altLang="en-US" b="1" dirty="0">
                <a:solidFill>
                  <a:schemeClr val="tx2">
                    <a:lumMod val="90000"/>
                    <a:lumOff val="10000"/>
                  </a:schemeClr>
                </a:solidFill>
              </a:rPr>
              <a:t>　　区別しよう</a:t>
            </a:r>
          </a:p>
        </p:txBody>
      </p:sp>
      <p:pic>
        <p:nvPicPr>
          <p:cNvPr id="32783" name="Picture 2" descr="C:\Program Files\Microsoft Office\MEDIA\OFFICE12\Lines\BD21303_.gif"/>
          <p:cNvPicPr>
            <a:picLocks noChangeAspect="1" noChangeArrowheads="1"/>
          </p:cNvPicPr>
          <p:nvPr/>
        </p:nvPicPr>
        <p:blipFill>
          <a:blip r:embed="rId4" cstate="print"/>
          <a:srcRect/>
          <a:stretch>
            <a:fillRect/>
          </a:stretch>
        </p:blipFill>
        <p:spPr bwMode="auto">
          <a:xfrm>
            <a:off x="2305050" y="3740150"/>
            <a:ext cx="6037263" cy="266700"/>
          </a:xfrm>
          <a:prstGeom prst="rect">
            <a:avLst/>
          </a:prstGeom>
          <a:noFill/>
          <a:ln w="9525">
            <a:noFill/>
            <a:miter lim="800000"/>
            <a:headEnd/>
            <a:tailEnd/>
          </a:ln>
        </p:spPr>
      </p:pic>
    </p:spTree>
    <p:extLst>
      <p:ext uri="{BB962C8B-B14F-4D97-AF65-F5344CB8AC3E}">
        <p14:creationId xmlns:p14="http://schemas.microsoft.com/office/powerpoint/2010/main" val="104309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1836001" y="687526"/>
            <a:ext cx="7239059" cy="5018939"/>
          </a:xfrm>
          <a:prstGeom prst="rect">
            <a:avLst/>
          </a:prstGeom>
          <a:noFill/>
          <a:ln w="9525">
            <a:noFill/>
            <a:miter lim="800000"/>
            <a:headEnd/>
            <a:tailEnd/>
          </a:ln>
          <a:effectLst/>
        </p:spPr>
        <p:txBody>
          <a:bodyPr wrap="square" lIns="90000" tIns="46800" rIns="90000" bIns="46800">
            <a:spAutoFit/>
          </a:bodyPr>
          <a:lstStyle/>
          <a:p>
            <a:pPr fontAlgn="auto">
              <a:spcBef>
                <a:spcPts val="0"/>
              </a:spcBef>
              <a:spcAft>
                <a:spcPts val="0"/>
              </a:spcAft>
              <a:defRPr/>
            </a:pPr>
            <a:r>
              <a:rPr lang="en-US" altLang="ja-JP" sz="1600" dirty="0">
                <a:latin typeface="HGP創英角ｺﾞｼｯｸUB" panose="020B0900000000000000" pitchFamily="50" charset="-128"/>
                <a:ea typeface="HGP創英角ｺﾞｼｯｸUB" panose="020B0900000000000000" pitchFamily="50" charset="-128"/>
              </a:rPr>
              <a:t>1968</a:t>
            </a:r>
            <a:r>
              <a:rPr lang="ja-JP" altLang="en-US" sz="1600" dirty="0">
                <a:latin typeface="HGP創英角ｺﾞｼｯｸUB" panose="020B0900000000000000" pitchFamily="50" charset="-128"/>
                <a:ea typeface="HGP創英角ｺﾞｼｯｸUB" panose="020B0900000000000000" pitchFamily="50" charset="-128"/>
              </a:rPr>
              <a:t>年　</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看護士の誕生</a:t>
            </a:r>
            <a:r>
              <a:rPr lang="ja-JP" altLang="en-US" sz="1600" dirty="0">
                <a:solidFill>
                  <a:srgbClr val="FF9933"/>
                </a:solidFill>
                <a:latin typeface="HGP創英角ｺﾞｼｯｸUB" panose="020B0900000000000000" pitchFamily="50" charset="-128"/>
                <a:ea typeface="HGP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		</a:t>
            </a:r>
          </a:p>
          <a:p>
            <a:pPr fontAlgn="auto">
              <a:spcBef>
                <a:spcPts val="0"/>
              </a:spcBef>
              <a:spcAft>
                <a:spcPts val="0"/>
              </a:spcAft>
              <a:defRPr/>
            </a:pPr>
            <a:r>
              <a:rPr lang="en-US" altLang="ja-JP" sz="1600" dirty="0">
                <a:latin typeface="HGP創英角ｺﾞｼｯｸUB" panose="020B0900000000000000" pitchFamily="50" charset="-128"/>
                <a:ea typeface="HGP創英角ｺﾞｼｯｸUB" panose="020B0900000000000000" pitchFamily="50" charset="-128"/>
              </a:rPr>
              <a:t>1973</a:t>
            </a:r>
            <a:r>
              <a:rPr lang="ja-JP" altLang="en-US" sz="1600" dirty="0">
                <a:latin typeface="HGP創英角ｺﾞｼｯｸUB" panose="020B0900000000000000" pitchFamily="50" charset="-128"/>
                <a:ea typeface="HGP創英角ｺﾞｼｯｸUB" panose="020B0900000000000000" pitchFamily="50" charset="-128"/>
              </a:rPr>
              <a:t>年　夜間看護手当ての大幅アップ	</a:t>
            </a:r>
          </a:p>
          <a:p>
            <a:pPr fontAlgn="auto">
              <a:spcBef>
                <a:spcPts val="0"/>
              </a:spcBef>
              <a:spcAft>
                <a:spcPts val="0"/>
              </a:spcAft>
              <a:defRPr/>
            </a:pPr>
            <a:r>
              <a:rPr lang="en-US" altLang="ja-JP" sz="1600" dirty="0">
                <a:latin typeface="HGP創英角ｺﾞｼｯｸUB" panose="020B0900000000000000" pitchFamily="50" charset="-128"/>
                <a:ea typeface="HGP創英角ｺﾞｼｯｸUB" panose="020B0900000000000000" pitchFamily="50" charset="-128"/>
              </a:rPr>
              <a:t>1975</a:t>
            </a:r>
            <a:r>
              <a:rPr lang="ja-JP" altLang="en-US" sz="1600" dirty="0">
                <a:latin typeface="HGP創英角ｺﾞｼｯｸUB" panose="020B0900000000000000" pitchFamily="50" charset="-128"/>
                <a:ea typeface="HGP創英角ｺﾞｼｯｸUB" panose="020B0900000000000000" pitchFamily="50" charset="-128"/>
              </a:rPr>
              <a:t>年　育児休業法成立</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1990</a:t>
            </a:r>
            <a:r>
              <a:rPr kumimoji="0" lang="ja-JP" altLang="en-US" sz="1600" dirty="0">
                <a:latin typeface="HGP創英角ｺﾞｼｯｸUB" panose="020B0900000000000000" pitchFamily="50" charset="-128"/>
                <a:ea typeface="HGP創英角ｺﾞｼｯｸUB" panose="020B0900000000000000" pitchFamily="50" charset="-128"/>
              </a:rPr>
              <a:t>年　「看護の日」制定</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1992</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rgbClr val="009900"/>
                </a:solidFill>
                <a:latin typeface="HGP創英角ｺﾞｼｯｸUB" panose="020B0900000000000000" pitchFamily="50" charset="-128"/>
                <a:ea typeface="HGP創英角ｺﾞｼｯｸUB" panose="020B0900000000000000" pitchFamily="50" charset="-128"/>
              </a:rPr>
              <a:t>看護師等人材確保法制定</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1993</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a:t>
            </a:r>
            <a:r>
              <a:rPr kumimoji="0" lang="ja-JP" altLang="en-US" sz="1600" dirty="0">
                <a:latin typeface="HGP創英角ｺﾞｼｯｸUB" panose="020B0900000000000000" pitchFamily="50" charset="-128"/>
                <a:ea typeface="HGP創英角ｺﾞｼｯｸUB" panose="020B0900000000000000" pitchFamily="50" charset="-128"/>
              </a:rPr>
              <a:t>●</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保健士の誕生	</a:t>
            </a:r>
            <a:r>
              <a:rPr kumimoji="0" lang="ja-JP" altLang="en-US" sz="1600" dirty="0">
                <a:latin typeface="HGP創英角ｺﾞｼｯｸUB" panose="020B0900000000000000" pitchFamily="50" charset="-128"/>
                <a:ea typeface="HGP創英角ｺﾞｼｯｸUB" panose="020B0900000000000000" pitchFamily="50" charset="-128"/>
              </a:rPr>
              <a:t>		</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1995</a:t>
            </a:r>
            <a:r>
              <a:rPr kumimoji="0" lang="ja-JP" altLang="en-US" sz="1600" dirty="0">
                <a:latin typeface="HGP創英角ｺﾞｼｯｸUB" panose="020B0900000000000000" pitchFamily="50" charset="-128"/>
                <a:ea typeface="HGP創英角ｺﾞｼｯｸUB" panose="020B0900000000000000" pitchFamily="50" charset="-128"/>
              </a:rPr>
              <a:t>年　高齢社会対策基本法成立	</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1997</a:t>
            </a:r>
            <a:r>
              <a:rPr kumimoji="0" lang="ja-JP" altLang="en-US" sz="1600" dirty="0">
                <a:latin typeface="HGP創英角ｺﾞｼｯｸUB" panose="020B0900000000000000" pitchFamily="50" charset="-128"/>
                <a:ea typeface="HGP創英角ｺﾞｼｯｸUB" panose="020B0900000000000000" pitchFamily="50" charset="-128"/>
              </a:rPr>
              <a:t>年　介護保険法成立</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1998</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rgbClr val="009900"/>
                </a:solidFill>
                <a:latin typeface="HGP創英角ｺﾞｼｯｸUB" panose="020B0900000000000000" pitchFamily="50" charset="-128"/>
                <a:ea typeface="HGP創英角ｺﾞｼｯｸUB" panose="020B0900000000000000" pitchFamily="50" charset="-128"/>
              </a:rPr>
              <a:t>看護専修学校卒業者に大学編入の道</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2000</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a:t>
            </a:r>
            <a:r>
              <a:rPr kumimoji="0" lang="ja-JP" altLang="en-US" sz="1600" dirty="0">
                <a:latin typeface="HGP創英角ｺﾞｼｯｸUB" panose="020B0900000000000000" pitchFamily="50" charset="-128"/>
                <a:ea typeface="HGP創英角ｺﾞｼｯｸUB" panose="020B0900000000000000" pitchFamily="50" charset="-128"/>
              </a:rPr>
              <a:t>●</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看護職に守秘義務の規定</a:t>
            </a:r>
            <a:endParaRPr kumimoji="0" lang="en-US" altLang="ja-JP" sz="16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2000</a:t>
            </a:r>
            <a:r>
              <a:rPr kumimoji="0" lang="ja-JP" altLang="en-US" sz="1600" dirty="0">
                <a:latin typeface="HGP創英角ｺﾞｼｯｸUB" panose="020B0900000000000000" pitchFamily="50" charset="-128"/>
                <a:ea typeface="HGP創英角ｺﾞｼｯｸUB" panose="020B0900000000000000" pitchFamily="50" charset="-128"/>
              </a:rPr>
              <a:t>年　一般病床の看護職員配置基準を</a:t>
            </a:r>
            <a:r>
              <a:rPr kumimoji="0" lang="en-US" altLang="ja-JP" sz="1600" dirty="0">
                <a:latin typeface="HGP創英角ｺﾞｼｯｸUB" panose="020B0900000000000000" pitchFamily="50" charset="-128"/>
                <a:ea typeface="HGP創英角ｺﾞｼｯｸUB" panose="020B0900000000000000" pitchFamily="50" charset="-128"/>
              </a:rPr>
              <a:t>3:1</a:t>
            </a:r>
            <a:r>
              <a:rPr kumimoji="0" lang="ja-JP" altLang="en-US" sz="1600" dirty="0">
                <a:latin typeface="HGP創英角ｺﾞｼｯｸUB" panose="020B0900000000000000" pitchFamily="50" charset="-128"/>
                <a:ea typeface="HGP創英角ｺﾞｼｯｸUB" panose="020B0900000000000000" pitchFamily="50" charset="-128"/>
              </a:rPr>
              <a:t>へ引き上げ</a:t>
            </a:r>
            <a:endPar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2001</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en-US" altLang="ja-JP" sz="1600" dirty="0">
                <a:latin typeface="HGP創英角ｺﾞｼｯｸUB" panose="020B0900000000000000" pitchFamily="50" charset="-128"/>
                <a:ea typeface="HGP創英角ｺﾞｼｯｸUB" panose="020B0900000000000000" pitchFamily="50" charset="-128"/>
              </a:rPr>
              <a:t>DV</a:t>
            </a:r>
            <a:r>
              <a:rPr kumimoji="0" lang="ja-JP" altLang="en-US" sz="1600" dirty="0">
                <a:latin typeface="HGP創英角ｺﾞｼｯｸUB" panose="020B0900000000000000" pitchFamily="50" charset="-128"/>
                <a:ea typeface="HGP創英角ｺﾞｼｯｸUB" panose="020B0900000000000000" pitchFamily="50" charset="-128"/>
              </a:rPr>
              <a:t>防止法成立			</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2001</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a:t>
            </a:r>
            <a:r>
              <a:rPr kumimoji="0" lang="ja-JP" altLang="en-US" sz="1600" dirty="0">
                <a:latin typeface="HGP創英角ｺﾞｼｯｸUB" panose="020B0900000000000000" pitchFamily="50" charset="-128"/>
                <a:ea typeface="HGP創英角ｺﾞｼｯｸUB" panose="020B0900000000000000" pitchFamily="50" charset="-128"/>
              </a:rPr>
              <a:t>●</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看護職の名称が「師」に統一</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2003</a:t>
            </a:r>
            <a:r>
              <a:rPr kumimoji="0" lang="ja-JP" altLang="en-US" sz="1600" dirty="0">
                <a:latin typeface="HGP創英角ｺﾞｼｯｸUB" panose="020B0900000000000000" pitchFamily="50" charset="-128"/>
                <a:ea typeface="HGP創英角ｺﾞｼｯｸUB" panose="020B0900000000000000" pitchFamily="50" charset="-128"/>
              </a:rPr>
              <a:t>年　性同一性障害者の性別取扱い特例法	</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2003</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rgbClr val="0070C0"/>
                </a:solidFill>
                <a:latin typeface="HGP創英角ｺﾞｼｯｸUB" panose="020B0900000000000000" pitchFamily="50" charset="-128"/>
                <a:ea typeface="HGP創英角ｺﾞｼｯｸUB" panose="020B0900000000000000" pitchFamily="50" charset="-128"/>
              </a:rPr>
              <a:t>中医協の専門委員に初めて看護職の委員が就任</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2006</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rgbClr val="0070C0"/>
                </a:solidFill>
                <a:latin typeface="HGP創英角ｺﾞｼｯｸUB" panose="020B0900000000000000" pitchFamily="50" charset="-128"/>
                <a:ea typeface="HGP創英角ｺﾞｼｯｸUB" panose="020B0900000000000000" pitchFamily="50" charset="-128"/>
              </a:rPr>
              <a:t>診療報酬で</a:t>
            </a:r>
            <a:r>
              <a:rPr kumimoji="0" lang="en-US" altLang="ja-JP" sz="1600" dirty="0">
                <a:solidFill>
                  <a:srgbClr val="0070C0"/>
                </a:solidFill>
                <a:latin typeface="HGP創英角ｺﾞｼｯｸUB" panose="020B0900000000000000" pitchFamily="50" charset="-128"/>
                <a:ea typeface="HGP創英角ｺﾞｼｯｸUB" panose="020B0900000000000000" pitchFamily="50" charset="-128"/>
              </a:rPr>
              <a:t>1.4</a:t>
            </a:r>
            <a:r>
              <a:rPr kumimoji="0" lang="ja-JP" altLang="en-US" sz="1600" dirty="0">
                <a:solidFill>
                  <a:srgbClr val="0070C0"/>
                </a:solidFill>
                <a:latin typeface="HGP創英角ｺﾞｼｯｸUB" panose="020B0900000000000000" pitchFamily="50" charset="-128"/>
                <a:ea typeface="HGP創英角ｺﾞｼｯｸUB" panose="020B0900000000000000" pitchFamily="50" charset="-128"/>
              </a:rPr>
              <a:t>：</a:t>
            </a:r>
            <a:r>
              <a:rPr kumimoji="0" lang="en-US" altLang="ja-JP" sz="1600" dirty="0">
                <a:solidFill>
                  <a:srgbClr val="0070C0"/>
                </a:solidFill>
                <a:latin typeface="HGP創英角ｺﾞｼｯｸUB" panose="020B0900000000000000" pitchFamily="50" charset="-128"/>
                <a:ea typeface="HGP創英角ｺﾞｼｯｸUB" panose="020B0900000000000000" pitchFamily="50" charset="-128"/>
              </a:rPr>
              <a:t>1</a:t>
            </a:r>
            <a:r>
              <a:rPr kumimoji="0" lang="ja-JP" altLang="en-US" sz="1600" dirty="0">
                <a:solidFill>
                  <a:srgbClr val="0070C0"/>
                </a:solidFill>
                <a:latin typeface="HGP創英角ｺﾞｼｯｸUB" panose="020B0900000000000000" pitchFamily="50" charset="-128"/>
                <a:ea typeface="HGP創英角ｺﾞｼｯｸUB" panose="020B0900000000000000" pitchFamily="50" charset="-128"/>
              </a:rPr>
              <a:t>ランク（</a:t>
            </a:r>
            <a:r>
              <a:rPr kumimoji="0" lang="en-US" altLang="ja-JP" sz="1600" dirty="0">
                <a:solidFill>
                  <a:srgbClr val="0070C0"/>
                </a:solidFill>
                <a:latin typeface="HGP創英角ｺﾞｼｯｸUB" panose="020B0900000000000000" pitchFamily="50" charset="-128"/>
                <a:ea typeface="HGP創英角ｺﾞｼｯｸUB" panose="020B0900000000000000" pitchFamily="50" charset="-128"/>
              </a:rPr>
              <a:t>7</a:t>
            </a:r>
            <a:r>
              <a:rPr kumimoji="0" lang="ja-JP" altLang="en-US" sz="1600" dirty="0">
                <a:solidFill>
                  <a:srgbClr val="0070C0"/>
                </a:solidFill>
                <a:latin typeface="HGP創英角ｺﾞｼｯｸUB" panose="020B0900000000000000" pitchFamily="50" charset="-128"/>
                <a:ea typeface="HGP創英角ｺﾞｼｯｸUB" panose="020B0900000000000000" pitchFamily="50" charset="-128"/>
              </a:rPr>
              <a:t>：</a:t>
            </a:r>
            <a:r>
              <a:rPr kumimoji="0" lang="en-US" altLang="ja-JP" sz="1600" dirty="0">
                <a:solidFill>
                  <a:srgbClr val="0070C0"/>
                </a:solidFill>
                <a:latin typeface="HGP創英角ｺﾞｼｯｸUB" panose="020B0900000000000000" pitchFamily="50" charset="-128"/>
                <a:ea typeface="HGP創英角ｺﾞｼｯｸUB" panose="020B0900000000000000" pitchFamily="50" charset="-128"/>
              </a:rPr>
              <a:t>1</a:t>
            </a:r>
            <a:r>
              <a:rPr kumimoji="0" lang="ja-JP" altLang="en-US" sz="1600" dirty="0">
                <a:solidFill>
                  <a:srgbClr val="0070C0"/>
                </a:solidFill>
                <a:latin typeface="HGP創英角ｺﾞｼｯｸUB" panose="020B0900000000000000" pitchFamily="50" charset="-128"/>
                <a:ea typeface="HGP創英角ｺﾞｼｯｸUB" panose="020B0900000000000000" pitchFamily="50" charset="-128"/>
              </a:rPr>
              <a:t>）の新設</a:t>
            </a: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2006</a:t>
            </a:r>
            <a:r>
              <a:rPr kumimoji="0" lang="ja-JP" altLang="en-US" sz="1600" dirty="0">
                <a:latin typeface="HGP創英角ｺﾞｼｯｸUB" panose="020B0900000000000000" pitchFamily="50" charset="-128"/>
                <a:ea typeface="HGP創英角ｺﾞｼｯｸUB" panose="020B0900000000000000" pitchFamily="50" charset="-128"/>
              </a:rPr>
              <a:t>年</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　◆</a:t>
            </a:r>
            <a:r>
              <a:rPr kumimoji="0" lang="ja-JP" altLang="en-US" sz="1600" dirty="0">
                <a:latin typeface="HGP創英角ｺﾞｼｯｸUB" panose="020B0900000000000000" pitchFamily="50" charset="-128"/>
                <a:ea typeface="HGP創英角ｺﾞｼｯｸUB" panose="020B0900000000000000" pitchFamily="50" charset="-128"/>
              </a:rPr>
              <a:t>●</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資格取得の整合性、名称独占</a:t>
            </a:r>
            <a:endParaRPr kumimoji="0" lang="en-US" altLang="ja-JP" sz="16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2008</a:t>
            </a:r>
            <a:r>
              <a:rPr kumimoji="0" lang="ja-JP" altLang="en-US" sz="1600" dirty="0">
                <a:latin typeface="HGP創英角ｺﾞｼｯｸUB" panose="020B0900000000000000" pitchFamily="50" charset="-128"/>
                <a:ea typeface="HGP創英角ｺﾞｼｯｸUB" panose="020B0900000000000000" pitchFamily="50" charset="-128"/>
              </a:rPr>
              <a:t>年　</a:t>
            </a:r>
            <a:r>
              <a:rPr kumimoji="0" lang="ja-JP" altLang="en-US" sz="1600" dirty="0">
                <a:solidFill>
                  <a:schemeClr val="accent2">
                    <a:lumMod val="75000"/>
                  </a:schemeClr>
                </a:solidFill>
                <a:latin typeface="HGP創英角ｺﾞｼｯｸUB" panose="020B0900000000000000" pitchFamily="50" charset="-128"/>
                <a:ea typeface="HGP創英角ｺﾞｼｯｸUB" panose="020B0900000000000000" pitchFamily="50" charset="-128"/>
              </a:rPr>
              <a:t>訪問看護ステーションの基本療養費のアップ</a:t>
            </a:r>
            <a:endParaRPr kumimoji="0" lang="en-US" altLang="ja-JP" sz="1600" dirty="0">
              <a:solidFill>
                <a:schemeClr val="accent2">
                  <a:lumMod val="75000"/>
                </a:schemeClr>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2009</a:t>
            </a:r>
            <a:r>
              <a:rPr kumimoji="0" lang="ja-JP" altLang="en-US" sz="1600" dirty="0">
                <a:latin typeface="HGP創英角ｺﾞｼｯｸUB" panose="020B0900000000000000" pitchFamily="50" charset="-128"/>
                <a:ea typeface="HGP創英角ｺﾞｼｯｸUB" panose="020B0900000000000000" pitchFamily="50" charset="-128"/>
              </a:rPr>
              <a:t>年</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　◆</a:t>
            </a:r>
            <a:r>
              <a:rPr kumimoji="0" lang="ja-JP" altLang="en-US" sz="1600" dirty="0">
                <a:latin typeface="HGP創英角ｺﾞｼｯｸUB" panose="020B0900000000000000" pitchFamily="50" charset="-128"/>
                <a:ea typeface="HGP創英角ｺﾞｼｯｸUB" panose="020B0900000000000000" pitchFamily="50" charset="-128"/>
              </a:rPr>
              <a:t>●</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卒後臨床研修の努力義務化、保健師・助産師の教育期間延長</a:t>
            </a:r>
            <a:endParaRPr kumimoji="0" lang="en-US" altLang="ja-JP" sz="1600" dirty="0">
              <a:solidFill>
                <a:srgbClr val="FF0000"/>
              </a:solidFill>
              <a:latin typeface="HGP創英角ｺﾞｼｯｸUB" panose="020B0900000000000000" pitchFamily="50" charset="-128"/>
              <a:ea typeface="HGP創英角ｺﾞｼｯｸUB" panose="020B0900000000000000" pitchFamily="50" charset="-128"/>
            </a:endParaRPr>
          </a:p>
          <a:p>
            <a:pPr fontAlgn="auto">
              <a:spcBef>
                <a:spcPts val="0"/>
              </a:spcBef>
              <a:spcAft>
                <a:spcPts val="0"/>
              </a:spcAft>
              <a:defRPr/>
            </a:pPr>
            <a:r>
              <a:rPr kumimoji="0" lang="en-US" altLang="ja-JP" sz="1600" dirty="0">
                <a:latin typeface="HGP創英角ｺﾞｼｯｸUB" panose="020B0900000000000000" pitchFamily="50" charset="-128"/>
                <a:ea typeface="HGP創英角ｺﾞｼｯｸUB" panose="020B0900000000000000" pitchFamily="50" charset="-128"/>
              </a:rPr>
              <a:t>2010</a:t>
            </a:r>
            <a:r>
              <a:rPr kumimoji="0" lang="ja-JP" altLang="en-US" sz="1600" dirty="0">
                <a:latin typeface="HGP創英角ｺﾞｼｯｸUB" panose="020B0900000000000000" pitchFamily="50" charset="-128"/>
                <a:ea typeface="HGP創英角ｺﾞｼｯｸUB" panose="020B0900000000000000" pitchFamily="50" charset="-128"/>
              </a:rPr>
              <a:t>年</a:t>
            </a:r>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　</a:t>
            </a:r>
          </a:p>
        </p:txBody>
      </p:sp>
      <p:sp>
        <p:nvSpPr>
          <p:cNvPr id="24582" name="AutoShape 7"/>
          <p:cNvSpPr>
            <a:spLocks noChangeArrowheads="1"/>
          </p:cNvSpPr>
          <p:nvPr/>
        </p:nvSpPr>
        <p:spPr bwMode="auto">
          <a:xfrm>
            <a:off x="1552575" y="829518"/>
            <a:ext cx="220663" cy="835769"/>
          </a:xfrm>
          <a:prstGeom prst="downArrow">
            <a:avLst>
              <a:gd name="adj1" fmla="val 50000"/>
              <a:gd name="adj2" fmla="val 166736"/>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ja-JP" altLang="en-US">
              <a:latin typeface="Century Schoolbook" pitchFamily="18" charset="0"/>
              <a:ea typeface="ＭＳ Ｐ明朝" charset="-128"/>
            </a:endParaRPr>
          </a:p>
        </p:txBody>
      </p:sp>
      <p:sp>
        <p:nvSpPr>
          <p:cNvPr id="24583" name="AutoShape 8"/>
          <p:cNvSpPr>
            <a:spLocks noChangeArrowheads="1"/>
          </p:cNvSpPr>
          <p:nvPr/>
        </p:nvSpPr>
        <p:spPr bwMode="auto">
          <a:xfrm>
            <a:off x="1552575" y="1700808"/>
            <a:ext cx="222250" cy="3772892"/>
          </a:xfrm>
          <a:prstGeom prst="downArrow">
            <a:avLst>
              <a:gd name="adj1" fmla="val 41176"/>
              <a:gd name="adj2" fmla="val 168794"/>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ja-JP" altLang="en-US">
              <a:latin typeface="Century Schoolbook" pitchFamily="18" charset="0"/>
              <a:ea typeface="ＭＳ Ｐ明朝" charset="-128"/>
            </a:endParaRPr>
          </a:p>
        </p:txBody>
      </p:sp>
      <p:sp>
        <p:nvSpPr>
          <p:cNvPr id="24584" name="AutoShape 9"/>
          <p:cNvSpPr>
            <a:spLocks noChangeArrowheads="1"/>
          </p:cNvSpPr>
          <p:nvPr/>
        </p:nvSpPr>
        <p:spPr bwMode="auto">
          <a:xfrm>
            <a:off x="1175485" y="2302388"/>
            <a:ext cx="174377" cy="3032079"/>
          </a:xfrm>
          <a:prstGeom prst="downArrow">
            <a:avLst>
              <a:gd name="adj1" fmla="val 50000"/>
              <a:gd name="adj2" fmla="val 172013"/>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ja-JP" altLang="en-US">
              <a:latin typeface="Century Schoolbook" pitchFamily="18" charset="0"/>
              <a:ea typeface="ＭＳ Ｐ明朝" charset="-128"/>
            </a:endParaRPr>
          </a:p>
        </p:txBody>
      </p:sp>
      <p:sp>
        <p:nvSpPr>
          <p:cNvPr id="43018" name="Text Box 10"/>
          <p:cNvSpPr txBox="1">
            <a:spLocks noChangeArrowheads="1"/>
          </p:cNvSpPr>
          <p:nvPr/>
        </p:nvSpPr>
        <p:spPr bwMode="auto">
          <a:xfrm>
            <a:off x="562340" y="687526"/>
            <a:ext cx="954107" cy="40011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ja-JP" altLang="en-US" sz="2000" dirty="0">
                <a:latin typeface="HGS創英角ｺﾞｼｯｸUB" panose="020B0900000000000000" pitchFamily="50" charset="-128"/>
                <a:ea typeface="HGS創英角ｺﾞｼｯｸUB" panose="020B0900000000000000" pitchFamily="50" charset="-128"/>
              </a:rPr>
              <a:t>石本茂</a:t>
            </a:r>
          </a:p>
        </p:txBody>
      </p:sp>
      <p:sp>
        <p:nvSpPr>
          <p:cNvPr id="43019" name="Text Box 11"/>
          <p:cNvSpPr txBox="1">
            <a:spLocks noChangeArrowheads="1"/>
          </p:cNvSpPr>
          <p:nvPr/>
        </p:nvSpPr>
        <p:spPr bwMode="auto">
          <a:xfrm>
            <a:off x="84384" y="1426017"/>
            <a:ext cx="1554996" cy="40011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ja-JP" altLang="en-US" sz="2000" dirty="0">
                <a:latin typeface="HGS創英角ｺﾞｼｯｸUB" panose="020B0900000000000000" pitchFamily="50" charset="-128"/>
                <a:ea typeface="HGS創英角ｺﾞｼｯｸUB" panose="020B0900000000000000" pitchFamily="50" charset="-128"/>
              </a:rPr>
              <a:t>清水嘉与子</a:t>
            </a:r>
          </a:p>
        </p:txBody>
      </p:sp>
      <p:sp>
        <p:nvSpPr>
          <p:cNvPr id="43020" name="Text Box 12"/>
          <p:cNvSpPr txBox="1">
            <a:spLocks noChangeArrowheads="1"/>
          </p:cNvSpPr>
          <p:nvPr/>
        </p:nvSpPr>
        <p:spPr bwMode="auto">
          <a:xfrm>
            <a:off x="73734" y="1902279"/>
            <a:ext cx="1467068" cy="40011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ja-JP" altLang="en-US" sz="2000" dirty="0">
                <a:latin typeface="HGS創英角ｺﾞｼｯｸUB" panose="020B0900000000000000" pitchFamily="50" charset="-128"/>
                <a:ea typeface="HGS創英角ｺﾞｼｯｸUB" panose="020B0900000000000000" pitchFamily="50" charset="-128"/>
              </a:rPr>
              <a:t>南野知惠子</a:t>
            </a:r>
          </a:p>
        </p:txBody>
      </p:sp>
      <p:sp>
        <p:nvSpPr>
          <p:cNvPr id="24589" name="AutoShape 14"/>
          <p:cNvSpPr>
            <a:spLocks noChangeArrowheads="1"/>
          </p:cNvSpPr>
          <p:nvPr/>
        </p:nvSpPr>
        <p:spPr bwMode="auto">
          <a:xfrm>
            <a:off x="702233" y="3969060"/>
            <a:ext cx="252634" cy="450050"/>
          </a:xfrm>
          <a:prstGeom prst="downArrow">
            <a:avLst>
              <a:gd name="adj1" fmla="val 24370"/>
              <a:gd name="adj2" fmla="val 135846"/>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ja-JP" altLang="en-US">
              <a:latin typeface="Century Schoolbook" pitchFamily="18" charset="0"/>
              <a:ea typeface="ＭＳ Ｐ明朝" charset="-128"/>
            </a:endParaRPr>
          </a:p>
        </p:txBody>
      </p:sp>
      <p:sp>
        <p:nvSpPr>
          <p:cNvPr id="24590" name="Rectangle 15"/>
          <p:cNvSpPr>
            <a:spLocks noChangeArrowheads="1"/>
          </p:cNvSpPr>
          <p:nvPr/>
        </p:nvSpPr>
        <p:spPr bwMode="auto">
          <a:xfrm>
            <a:off x="807267" y="2898670"/>
            <a:ext cx="86515" cy="12954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latin typeface="Century Schoolbook" pitchFamily="18" charset="0"/>
              <a:ea typeface="ＭＳ Ｐ明朝" charset="-128"/>
            </a:endParaRPr>
          </a:p>
        </p:txBody>
      </p:sp>
      <p:sp>
        <p:nvSpPr>
          <p:cNvPr id="43024" name="Text Box 16"/>
          <p:cNvSpPr txBox="1">
            <a:spLocks noChangeArrowheads="1"/>
          </p:cNvSpPr>
          <p:nvPr/>
        </p:nvSpPr>
        <p:spPr bwMode="auto">
          <a:xfrm>
            <a:off x="84384" y="2498561"/>
            <a:ext cx="1210588" cy="40011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ja-JP" altLang="en-US" sz="2000">
                <a:latin typeface="HGS創英角ｺﾞｼｯｸUB" panose="020B0900000000000000" pitchFamily="50" charset="-128"/>
                <a:ea typeface="HGS創英角ｺﾞｼｯｸUB" panose="020B0900000000000000" pitchFamily="50" charset="-128"/>
              </a:rPr>
              <a:t>能勢和子</a:t>
            </a:r>
          </a:p>
        </p:txBody>
      </p:sp>
      <p:sp>
        <p:nvSpPr>
          <p:cNvPr id="24592" name="AutoShape 18"/>
          <p:cNvSpPr>
            <a:spLocks noChangeArrowheads="1"/>
          </p:cNvSpPr>
          <p:nvPr/>
        </p:nvSpPr>
        <p:spPr bwMode="auto">
          <a:xfrm>
            <a:off x="461255" y="4636821"/>
            <a:ext cx="228423" cy="2217231"/>
          </a:xfrm>
          <a:prstGeom prst="downArrow">
            <a:avLst>
              <a:gd name="adj1" fmla="val 30907"/>
              <a:gd name="adj2" fmla="val 173972"/>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ja-JP" altLang="en-US">
              <a:latin typeface="Century Schoolbook" pitchFamily="18" charset="0"/>
              <a:ea typeface="ＭＳ Ｐ明朝" charset="-128"/>
            </a:endParaRPr>
          </a:p>
        </p:txBody>
      </p:sp>
      <p:sp>
        <p:nvSpPr>
          <p:cNvPr id="43025" name="Text Box 17"/>
          <p:cNvSpPr txBox="1">
            <a:spLocks noChangeArrowheads="1"/>
          </p:cNvSpPr>
          <p:nvPr/>
        </p:nvSpPr>
        <p:spPr bwMode="auto">
          <a:xfrm>
            <a:off x="101748" y="4308442"/>
            <a:ext cx="1200970" cy="40011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ja-JP" altLang="en-US" sz="2000" dirty="0">
                <a:latin typeface="HGS創英角ｺﾞｼｯｸUB" panose="020B0900000000000000" pitchFamily="50" charset="-128"/>
                <a:ea typeface="HGS創英角ｺﾞｼｯｸUB" panose="020B0900000000000000" pitchFamily="50" charset="-128"/>
              </a:rPr>
              <a:t>あべ俊子</a:t>
            </a:r>
          </a:p>
        </p:txBody>
      </p:sp>
      <p:sp>
        <p:nvSpPr>
          <p:cNvPr id="24595" name="AutoShape 8"/>
          <p:cNvSpPr>
            <a:spLocks noChangeArrowheads="1"/>
          </p:cNvSpPr>
          <p:nvPr/>
        </p:nvSpPr>
        <p:spPr bwMode="auto">
          <a:xfrm>
            <a:off x="1564729" y="5671553"/>
            <a:ext cx="208510" cy="1087487"/>
          </a:xfrm>
          <a:prstGeom prst="downArrow">
            <a:avLst>
              <a:gd name="adj1" fmla="val 41176"/>
              <a:gd name="adj2" fmla="val 168794"/>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ja-JP" altLang="en-US">
              <a:latin typeface="Century Schoolbook" pitchFamily="18" charset="0"/>
              <a:ea typeface="ＭＳ Ｐ明朝" charset="-128"/>
            </a:endParaRPr>
          </a:p>
        </p:txBody>
      </p:sp>
      <p:sp>
        <p:nvSpPr>
          <p:cNvPr id="21" name="Text Box 17"/>
          <p:cNvSpPr txBox="1">
            <a:spLocks noChangeArrowheads="1"/>
          </p:cNvSpPr>
          <p:nvPr/>
        </p:nvSpPr>
        <p:spPr bwMode="auto">
          <a:xfrm>
            <a:off x="38322" y="5278989"/>
            <a:ext cx="2080449" cy="40011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ja-JP" altLang="en-US" sz="2000" dirty="0">
                <a:latin typeface="HGS創英角ｺﾞｼｯｸUB" panose="020B0900000000000000" pitchFamily="50" charset="-128"/>
                <a:ea typeface="HGS創英角ｺﾞｼｯｸUB" panose="020B0900000000000000" pitchFamily="50" charset="-128"/>
              </a:rPr>
              <a:t>たかが</a:t>
            </a:r>
            <a:r>
              <a:rPr lang="ja-JP" altLang="en-US" sz="2000" dirty="0" err="1">
                <a:latin typeface="HGS創英角ｺﾞｼｯｸUB" panose="020B0900000000000000" pitchFamily="50" charset="-128"/>
                <a:ea typeface="HGS創英角ｺﾞｼｯｸUB" panose="020B0900000000000000" pitchFamily="50" charset="-128"/>
              </a:rPr>
              <a:t>い</a:t>
            </a:r>
            <a:r>
              <a:rPr lang="ja-JP" altLang="en-US" sz="2000" dirty="0">
                <a:latin typeface="HGS創英角ｺﾞｼｯｸUB" panose="020B0900000000000000" pitchFamily="50" charset="-128"/>
                <a:ea typeface="HGS創英角ｺﾞｼｯｸUB" panose="020B0900000000000000" pitchFamily="50" charset="-128"/>
              </a:rPr>
              <a:t>恵美子</a:t>
            </a:r>
          </a:p>
        </p:txBody>
      </p:sp>
      <p:grpSp>
        <p:nvGrpSpPr>
          <p:cNvPr id="23" name="グループ化 22"/>
          <p:cNvGrpSpPr/>
          <p:nvPr/>
        </p:nvGrpSpPr>
        <p:grpSpPr>
          <a:xfrm>
            <a:off x="7236296" y="320676"/>
            <a:ext cx="1191374" cy="930069"/>
            <a:chOff x="7452320" y="5301208"/>
            <a:chExt cx="1653017" cy="1526976"/>
          </a:xfrm>
        </p:grpSpPr>
        <p:pic>
          <p:nvPicPr>
            <p:cNvPr id="24" name="Picture 3" descr="nkr_logo_b"/>
            <p:cNvPicPr>
              <a:picLocks noChangeAspect="1" noChangeArrowheads="1"/>
            </p:cNvPicPr>
            <p:nvPr/>
          </p:nvPicPr>
          <p:blipFill>
            <a:blip r:embed="rId3" cstate="print"/>
            <a:srcRect/>
            <a:stretch>
              <a:fillRect/>
            </a:stretch>
          </p:blipFill>
          <p:spPr bwMode="auto">
            <a:xfrm>
              <a:off x="7524328" y="5301208"/>
              <a:ext cx="1481165" cy="1269047"/>
            </a:xfrm>
            <a:prstGeom prst="rect">
              <a:avLst/>
            </a:prstGeom>
            <a:noFill/>
            <a:ln w="9525">
              <a:noFill/>
              <a:miter lim="800000"/>
              <a:headEnd/>
              <a:tailEnd/>
            </a:ln>
          </p:spPr>
        </p:pic>
        <p:sp>
          <p:nvSpPr>
            <p:cNvPr id="25" name="Text Box 4"/>
            <p:cNvSpPr txBox="1">
              <a:spLocks noChangeArrowheads="1"/>
            </p:cNvSpPr>
            <p:nvPr/>
          </p:nvSpPr>
          <p:spPr bwMode="auto">
            <a:xfrm>
              <a:off x="7452320" y="6597352"/>
              <a:ext cx="1653017" cy="230832"/>
            </a:xfrm>
            <a:prstGeom prst="rect">
              <a:avLst/>
            </a:prstGeom>
            <a:noFill/>
            <a:ln w="9525">
              <a:noFill/>
              <a:miter lim="800000"/>
              <a:headEnd/>
              <a:tailEnd/>
            </a:ln>
          </p:spPr>
          <p:txBody>
            <a:bodyPr wrap="none">
              <a:spAutoFit/>
            </a:bodyPr>
            <a:lstStyle/>
            <a:p>
              <a:r>
                <a:rPr lang="en-US" altLang="ja-JP" sz="900" dirty="0">
                  <a:solidFill>
                    <a:schemeClr val="accent1">
                      <a:lumMod val="25000"/>
                    </a:schemeClr>
                  </a:solidFill>
                  <a:latin typeface="Franklin Gothic Demi" pitchFamily="34" charset="0"/>
                  <a:ea typeface="ＭＳ Ｐ明朝" pitchFamily="18" charset="-128"/>
                </a:rPr>
                <a:t>Japanese Nursing Federation</a:t>
              </a:r>
            </a:p>
          </p:txBody>
        </p:sp>
      </p:grpSp>
      <p:sp>
        <p:nvSpPr>
          <p:cNvPr id="2" name="テキスト ボックス 1"/>
          <p:cNvSpPr txBox="1"/>
          <p:nvPr/>
        </p:nvSpPr>
        <p:spPr>
          <a:xfrm>
            <a:off x="5786500" y="1263197"/>
            <a:ext cx="3315865" cy="615553"/>
          </a:xfrm>
          <a:prstGeom prst="rect">
            <a:avLst/>
          </a:prstGeom>
          <a:noFill/>
        </p:spPr>
        <p:txBody>
          <a:bodyPr wrap="square" rtlCol="0">
            <a:spAutoFit/>
          </a:bodyPr>
          <a:lstStyle/>
          <a:p>
            <a:r>
              <a:rPr lang="ja-JP" altLang="en-US"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は保助看法改正</a:t>
            </a:r>
          </a:p>
          <a:p>
            <a:r>
              <a:rPr kumimoji="1" lang="ja-JP" altLang="en-US" sz="1600" dirty="0">
                <a:latin typeface="HGP創英角ｺﾞｼｯｸUB" panose="020B0900000000000000" pitchFamily="50" charset="-128"/>
                <a:ea typeface="HGP創英角ｺﾞｼｯｸUB" panose="020B0900000000000000" pitchFamily="50" charset="-128"/>
              </a:rPr>
              <a:t>●は看護職議員等による議員立法</a:t>
            </a:r>
          </a:p>
        </p:txBody>
      </p:sp>
      <p:sp>
        <p:nvSpPr>
          <p:cNvPr id="27" name="Rectangle 2"/>
          <p:cNvSpPr txBox="1">
            <a:spLocks noChangeArrowheads="1"/>
          </p:cNvSpPr>
          <p:nvPr/>
        </p:nvSpPr>
        <p:spPr bwMode="auto">
          <a:xfrm>
            <a:off x="1639380" y="70448"/>
            <a:ext cx="4608636"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200">
                <a:solidFill>
                  <a:srgbClr val="800000"/>
                </a:solidFill>
                <a:latin typeface="+mj-lt"/>
                <a:ea typeface="+mj-ea"/>
                <a:cs typeface="+mj-cs"/>
              </a:defRPr>
            </a:lvl1pPr>
            <a:lvl2pPr algn="l" rtl="0" eaLnBrk="1" fontAlgn="base" hangingPunct="1">
              <a:spcBef>
                <a:spcPct val="0"/>
              </a:spcBef>
              <a:spcAft>
                <a:spcPct val="0"/>
              </a:spcAft>
              <a:defRPr kumimoji="1" sz="3200">
                <a:solidFill>
                  <a:srgbClr val="800000"/>
                </a:solidFill>
                <a:latin typeface="Arial" charset="0"/>
                <a:ea typeface="ＭＳ Ｐゴシック" charset="-128"/>
              </a:defRPr>
            </a:lvl2pPr>
            <a:lvl3pPr algn="l" rtl="0" eaLnBrk="1" fontAlgn="base" hangingPunct="1">
              <a:spcBef>
                <a:spcPct val="0"/>
              </a:spcBef>
              <a:spcAft>
                <a:spcPct val="0"/>
              </a:spcAft>
              <a:defRPr kumimoji="1" sz="3200">
                <a:solidFill>
                  <a:srgbClr val="800000"/>
                </a:solidFill>
                <a:latin typeface="Arial" charset="0"/>
                <a:ea typeface="ＭＳ Ｐゴシック" charset="-128"/>
              </a:defRPr>
            </a:lvl3pPr>
            <a:lvl4pPr algn="l" rtl="0" eaLnBrk="1" fontAlgn="base" hangingPunct="1">
              <a:spcBef>
                <a:spcPct val="0"/>
              </a:spcBef>
              <a:spcAft>
                <a:spcPct val="0"/>
              </a:spcAft>
              <a:defRPr kumimoji="1" sz="3200">
                <a:solidFill>
                  <a:srgbClr val="800000"/>
                </a:solidFill>
                <a:latin typeface="Arial" charset="0"/>
                <a:ea typeface="ＭＳ Ｐゴシック" charset="-128"/>
              </a:defRPr>
            </a:lvl4pPr>
            <a:lvl5pPr algn="l" rtl="0" eaLnBrk="1" fontAlgn="base" hangingPunct="1">
              <a:spcBef>
                <a:spcPct val="0"/>
              </a:spcBef>
              <a:spcAft>
                <a:spcPct val="0"/>
              </a:spcAft>
              <a:defRPr kumimoji="1" sz="3200">
                <a:solidFill>
                  <a:srgbClr val="800000"/>
                </a:solidFill>
                <a:latin typeface="Arial" charset="0"/>
                <a:ea typeface="ＭＳ Ｐゴシック" charset="-128"/>
              </a:defRPr>
            </a:lvl5pPr>
            <a:lvl6pPr marL="457200" algn="l" rtl="0" eaLnBrk="1" fontAlgn="base" hangingPunct="1">
              <a:spcBef>
                <a:spcPct val="0"/>
              </a:spcBef>
              <a:spcAft>
                <a:spcPct val="0"/>
              </a:spcAft>
              <a:defRPr kumimoji="1" sz="3200">
                <a:solidFill>
                  <a:srgbClr val="800000"/>
                </a:solidFill>
                <a:latin typeface="Arial" charset="0"/>
                <a:ea typeface="ＭＳ Ｐゴシック" charset="-128"/>
              </a:defRPr>
            </a:lvl6pPr>
            <a:lvl7pPr marL="914400" algn="l" rtl="0" eaLnBrk="1" fontAlgn="base" hangingPunct="1">
              <a:spcBef>
                <a:spcPct val="0"/>
              </a:spcBef>
              <a:spcAft>
                <a:spcPct val="0"/>
              </a:spcAft>
              <a:defRPr kumimoji="1" sz="3200">
                <a:solidFill>
                  <a:srgbClr val="800000"/>
                </a:solidFill>
                <a:latin typeface="Arial" charset="0"/>
                <a:ea typeface="ＭＳ Ｐゴシック" charset="-128"/>
              </a:defRPr>
            </a:lvl7pPr>
            <a:lvl8pPr marL="1371600" algn="l" rtl="0" eaLnBrk="1" fontAlgn="base" hangingPunct="1">
              <a:spcBef>
                <a:spcPct val="0"/>
              </a:spcBef>
              <a:spcAft>
                <a:spcPct val="0"/>
              </a:spcAft>
              <a:defRPr kumimoji="1" sz="3200">
                <a:solidFill>
                  <a:srgbClr val="800000"/>
                </a:solidFill>
                <a:latin typeface="Arial" charset="0"/>
                <a:ea typeface="ＭＳ Ｐゴシック" charset="-128"/>
              </a:defRPr>
            </a:lvl8pPr>
            <a:lvl9pPr marL="1828800" algn="l" rtl="0" eaLnBrk="1" fontAlgn="base" hangingPunct="1">
              <a:spcBef>
                <a:spcPct val="0"/>
              </a:spcBef>
              <a:spcAft>
                <a:spcPct val="0"/>
              </a:spcAft>
              <a:defRPr kumimoji="1" sz="3200">
                <a:solidFill>
                  <a:srgbClr val="800000"/>
                </a:solidFill>
                <a:latin typeface="Arial" charset="0"/>
                <a:ea typeface="ＭＳ Ｐゴシック" charset="-128"/>
              </a:defRPr>
            </a:lvl9pPr>
          </a:lstStyle>
          <a:p>
            <a:r>
              <a:rPr lang="ja-JP" altLang="en-US" sz="2400" dirty="0">
                <a:solidFill>
                  <a:schemeClr val="tx1"/>
                </a:solidFill>
                <a:latin typeface="HGS創英角ｺﾞｼｯｸUB" pitchFamily="50" charset="-128"/>
                <a:ea typeface="HGS創英角ｺﾞｼｯｸUB" pitchFamily="50" charset="-128"/>
              </a:rPr>
              <a:t>国政に代表を送った主な成果</a:t>
            </a:r>
            <a:endParaRPr lang="ja-JP" altLang="ja-JP" sz="2400" dirty="0">
              <a:solidFill>
                <a:schemeClr val="tx1"/>
              </a:solidFill>
              <a:latin typeface="HGS創英角ｺﾞｼｯｸUB" pitchFamily="50" charset="-128"/>
              <a:ea typeface="HGS創英角ｺﾞｼｯｸUB" pitchFamily="50" charset="-128"/>
            </a:endParaRPr>
          </a:p>
        </p:txBody>
      </p:sp>
      <p:sp>
        <p:nvSpPr>
          <p:cNvPr id="3" name="テキスト ボックス 2"/>
          <p:cNvSpPr txBox="1"/>
          <p:nvPr/>
        </p:nvSpPr>
        <p:spPr>
          <a:xfrm>
            <a:off x="38322" y="5797030"/>
            <a:ext cx="1762267" cy="400110"/>
          </a:xfrm>
          <a:prstGeom prst="rect">
            <a:avLst/>
          </a:prstGeom>
          <a:noFill/>
        </p:spPr>
        <p:txBody>
          <a:bodyPr wrap="square" rtlCol="0">
            <a:spAutoFit/>
          </a:bodyPr>
          <a:lstStyle/>
          <a:p>
            <a:r>
              <a:rPr kumimoji="1" lang="ja-JP" altLang="en-US" sz="2000" dirty="0">
                <a:latin typeface="HGS創英角ｺﾞｼｯｸUB" panose="020B0900000000000000" pitchFamily="50" charset="-128"/>
                <a:ea typeface="HGS創英角ｺﾞｼｯｸUB" panose="020B0900000000000000" pitchFamily="50" charset="-128"/>
              </a:rPr>
              <a:t>石田まさひろ</a:t>
            </a:r>
          </a:p>
        </p:txBody>
      </p:sp>
      <p:sp>
        <p:nvSpPr>
          <p:cNvPr id="4" name="テキスト ボックス 3"/>
          <p:cNvSpPr txBox="1"/>
          <p:nvPr/>
        </p:nvSpPr>
        <p:spPr>
          <a:xfrm>
            <a:off x="1800589" y="5853521"/>
            <a:ext cx="1095013" cy="338554"/>
          </a:xfrm>
          <a:prstGeom prst="rect">
            <a:avLst/>
          </a:prstGeom>
          <a:noFill/>
        </p:spPr>
        <p:txBody>
          <a:bodyPr wrap="square" rtlCol="0">
            <a:spAutoFit/>
          </a:bodyPr>
          <a:lstStyle/>
          <a:p>
            <a:r>
              <a:rPr kumimoji="0" lang="en-US" altLang="ja-JP" sz="1600" dirty="0">
                <a:latin typeface="HGP創英角ｺﾞｼｯｸUB" panose="020B0900000000000000" pitchFamily="50" charset="-128"/>
                <a:ea typeface="HGP創英角ｺﾞｼｯｸUB" panose="020B0900000000000000" pitchFamily="50" charset="-128"/>
              </a:rPr>
              <a:t>2013</a:t>
            </a:r>
            <a:r>
              <a:rPr kumimoji="0" lang="ja-JP" altLang="en-US" sz="1600" dirty="0">
                <a:latin typeface="HGP創英角ｺﾞｼｯｸUB" panose="020B0900000000000000" pitchFamily="50" charset="-128"/>
                <a:ea typeface="HGP創英角ｺﾞｼｯｸUB" panose="020B0900000000000000" pitchFamily="50" charset="-128"/>
              </a:rPr>
              <a:t>年</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5" name="下矢印 4"/>
          <p:cNvSpPr/>
          <p:nvPr/>
        </p:nvSpPr>
        <p:spPr>
          <a:xfrm>
            <a:off x="1109053" y="6175864"/>
            <a:ext cx="240809" cy="5831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706807" y="5479044"/>
            <a:ext cx="6159386" cy="523220"/>
          </a:xfrm>
          <a:prstGeom prst="rect">
            <a:avLst/>
          </a:prstGeom>
          <a:noFill/>
        </p:spPr>
        <p:txBody>
          <a:bodyPr wrap="squar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配偶者からの暴力の防止及び被害者の保護に関する法律の一部改正</a:t>
            </a:r>
            <a:r>
              <a:rPr kumimoji="1" lang="ja-JP" altLang="en-US" sz="1200" dirty="0">
                <a:latin typeface="HGP創英角ｺﾞｼｯｸUB" panose="020B0900000000000000" pitchFamily="50" charset="-128"/>
                <a:ea typeface="HGP創英角ｺﾞｼｯｸUB" panose="020B0900000000000000" pitchFamily="50" charset="-128"/>
              </a:rPr>
              <a:t>（平成</a:t>
            </a:r>
            <a:r>
              <a:rPr kumimoji="1" lang="en-US" altLang="ja-JP" sz="1200" dirty="0">
                <a:latin typeface="HGP創英角ｺﾞｼｯｸUB" panose="020B0900000000000000" pitchFamily="50" charset="-128"/>
                <a:ea typeface="HGP創英角ｺﾞｼｯｸUB" panose="020B0900000000000000" pitchFamily="50" charset="-128"/>
              </a:rPr>
              <a:t>25</a:t>
            </a:r>
            <a:r>
              <a:rPr kumimoji="1" lang="ja-JP" altLang="en-US" sz="1200" dirty="0">
                <a:latin typeface="HGP創英角ｺﾞｼｯｸUB" panose="020B0900000000000000" pitchFamily="50" charset="-128"/>
                <a:ea typeface="HGP創英角ｺﾞｼｯｸUB" panose="020B0900000000000000" pitchFamily="50" charset="-128"/>
              </a:rPr>
              <a:t>年</a:t>
            </a:r>
            <a:r>
              <a:rPr kumimoji="1" lang="en-US" altLang="ja-JP" sz="1200" dirty="0">
                <a:latin typeface="HGP創英角ｺﾞｼｯｸUB" panose="020B0900000000000000" pitchFamily="50" charset="-128"/>
                <a:ea typeface="HGP創英角ｺﾞｼｯｸUB" panose="020B0900000000000000" pitchFamily="50" charset="-128"/>
              </a:rPr>
              <a:t>7</a:t>
            </a:r>
            <a:r>
              <a:rPr kumimoji="1" lang="ja-JP" altLang="en-US" sz="1200" dirty="0">
                <a:latin typeface="HGP創英角ｺﾞｼｯｸUB" panose="020B0900000000000000" pitchFamily="50" charset="-128"/>
                <a:ea typeface="HGP創英角ｺﾞｼｯｸUB" panose="020B0900000000000000" pitchFamily="50" charset="-128"/>
              </a:rPr>
              <a:t>月</a:t>
            </a:r>
            <a:r>
              <a:rPr lang="en-US" altLang="ja-JP" sz="1200" dirty="0">
                <a:latin typeface="HGP創英角ｺﾞｼｯｸUB" panose="020B0900000000000000" pitchFamily="50" charset="-128"/>
                <a:ea typeface="HGP創英角ｺﾞｼｯｸUB" panose="020B0900000000000000" pitchFamily="50" charset="-128"/>
              </a:rPr>
              <a:t>3</a:t>
            </a:r>
            <a:r>
              <a:rPr lang="ja-JP" altLang="en-US" sz="1200" dirty="0">
                <a:latin typeface="HGP創英角ｺﾞｼｯｸUB" panose="020B0900000000000000" pitchFamily="50" charset="-128"/>
                <a:ea typeface="HGP創英角ｺﾞｼｯｸUB" panose="020B0900000000000000" pitchFamily="50" charset="-128"/>
              </a:rPr>
              <a:t>日公布、平成</a:t>
            </a:r>
            <a:r>
              <a:rPr lang="en-US" altLang="ja-JP" sz="1200" dirty="0">
                <a:latin typeface="HGP創英角ｺﾞｼｯｸUB" panose="020B0900000000000000" pitchFamily="50" charset="-128"/>
                <a:ea typeface="HGP創英角ｺﾞｼｯｸUB" panose="020B0900000000000000" pitchFamily="50" charset="-128"/>
              </a:rPr>
              <a:t>26</a:t>
            </a:r>
            <a:r>
              <a:rPr lang="ja-JP" altLang="en-US" sz="1200" dirty="0">
                <a:latin typeface="HGP創英角ｺﾞｼｯｸUB" panose="020B0900000000000000" pitchFamily="50" charset="-128"/>
                <a:ea typeface="HGP創英角ｺﾞｼｯｸUB" panose="020B0900000000000000" pitchFamily="50" charset="-128"/>
              </a:rPr>
              <a:t>年</a:t>
            </a:r>
            <a:r>
              <a:rPr lang="en-US" altLang="ja-JP" sz="1200" dirty="0">
                <a:latin typeface="HGP創英角ｺﾞｼｯｸUB" panose="020B0900000000000000" pitchFamily="50" charset="-128"/>
                <a:ea typeface="HGP創英角ｺﾞｼｯｸUB" panose="020B0900000000000000" pitchFamily="50" charset="-128"/>
              </a:rPr>
              <a:t>1</a:t>
            </a:r>
            <a:r>
              <a:rPr lang="ja-JP" altLang="en-US" sz="1200" dirty="0">
                <a:latin typeface="HGP創英角ｺﾞｼｯｸUB" panose="020B0900000000000000" pitchFamily="50" charset="-128"/>
                <a:ea typeface="HGP創英角ｺﾞｼｯｸUB" panose="020B0900000000000000" pitchFamily="50" charset="-128"/>
              </a:rPr>
              <a:t>月</a:t>
            </a:r>
            <a:r>
              <a:rPr lang="en-US" altLang="ja-JP" sz="1200" dirty="0">
                <a:latin typeface="HGP創英角ｺﾞｼｯｸUB" panose="020B0900000000000000" pitchFamily="50" charset="-128"/>
                <a:ea typeface="HGP創英角ｺﾞｼｯｸUB" panose="020B0900000000000000" pitchFamily="50" charset="-128"/>
              </a:rPr>
              <a:t>3</a:t>
            </a:r>
            <a:r>
              <a:rPr lang="ja-JP" altLang="en-US" sz="1200" dirty="0">
                <a:latin typeface="HGP創英角ｺﾞｼｯｸUB" panose="020B0900000000000000" pitchFamily="50" charset="-128"/>
                <a:ea typeface="HGP創英角ｺﾞｼｯｸUB" panose="020B0900000000000000" pitchFamily="50" charset="-128"/>
              </a:rPr>
              <a:t>日施行）</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00589" y="6121546"/>
            <a:ext cx="1043567" cy="338554"/>
          </a:xfrm>
          <a:prstGeom prst="rect">
            <a:avLst/>
          </a:prstGeom>
          <a:noFill/>
        </p:spPr>
        <p:txBody>
          <a:bodyPr wrap="square" rtlCol="0">
            <a:spAutoFit/>
          </a:bodyPr>
          <a:lstStyle/>
          <a:p>
            <a:r>
              <a:rPr kumimoji="1" lang="en-US" altLang="ja-JP" sz="1600" dirty="0">
                <a:latin typeface="HGP創英角ｺﾞｼｯｸUB" panose="020B0900000000000000" pitchFamily="50" charset="-128"/>
                <a:ea typeface="HGP創英角ｺﾞｼｯｸUB" panose="020B0900000000000000" pitchFamily="50" charset="-128"/>
              </a:rPr>
              <a:t>2014</a:t>
            </a:r>
            <a:r>
              <a:rPr kumimoji="1" lang="ja-JP" altLang="en-US" sz="1600" dirty="0">
                <a:latin typeface="HGP創英角ｺﾞｼｯｸUB" panose="020B0900000000000000" pitchFamily="50" charset="-128"/>
                <a:ea typeface="HGP創英角ｺﾞｼｯｸUB" panose="020B0900000000000000" pitchFamily="50" charset="-128"/>
              </a:rPr>
              <a:t>年</a:t>
            </a:r>
          </a:p>
        </p:txBody>
      </p:sp>
      <p:sp>
        <p:nvSpPr>
          <p:cNvPr id="8" name="テキスト ボックス 7"/>
          <p:cNvSpPr txBox="1"/>
          <p:nvPr/>
        </p:nvSpPr>
        <p:spPr>
          <a:xfrm>
            <a:off x="2706807" y="6002264"/>
            <a:ext cx="5840878" cy="338554"/>
          </a:xfrm>
          <a:prstGeom prst="rect">
            <a:avLst/>
          </a:prstGeom>
          <a:noFill/>
        </p:spPr>
        <p:txBody>
          <a:bodyPr wrap="square" rtlCol="0">
            <a:spAutoFit/>
          </a:bodyPr>
          <a:lstStyle/>
          <a:p>
            <a:r>
              <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rPr>
              <a:t>◆ 看護師の特定行為の研修制度創設</a:t>
            </a:r>
            <a:r>
              <a:rPr kumimoji="0" lang="ja-JP" altLang="en-US" sz="1200" dirty="0">
                <a:solidFill>
                  <a:srgbClr val="FF0000"/>
                </a:solidFill>
                <a:latin typeface="HGP創英角ｺﾞｼｯｸUB" panose="020B0900000000000000" pitchFamily="50" charset="-128"/>
                <a:ea typeface="HGP創英角ｺﾞｼｯｸUB" panose="020B0900000000000000" pitchFamily="50" charset="-128"/>
              </a:rPr>
              <a:t>（平成</a:t>
            </a:r>
            <a:r>
              <a:rPr kumimoji="0" lang="en-US" altLang="ja-JP" sz="1200" dirty="0">
                <a:solidFill>
                  <a:srgbClr val="FF0000"/>
                </a:solidFill>
                <a:latin typeface="HGP創英角ｺﾞｼｯｸUB" panose="020B0900000000000000" pitchFamily="50" charset="-128"/>
                <a:ea typeface="HGP創英角ｺﾞｼｯｸUB" panose="020B0900000000000000" pitchFamily="50" charset="-128"/>
              </a:rPr>
              <a:t>27</a:t>
            </a:r>
            <a:r>
              <a:rPr kumimoji="0" lang="ja-JP" altLang="en-US" sz="1200" dirty="0">
                <a:solidFill>
                  <a:srgbClr val="FF0000"/>
                </a:solidFill>
                <a:latin typeface="HGP創英角ｺﾞｼｯｸUB" panose="020B0900000000000000" pitchFamily="50" charset="-128"/>
                <a:ea typeface="HGP創英角ｺﾞｼｯｸUB" panose="020B0900000000000000" pitchFamily="50" charset="-128"/>
              </a:rPr>
              <a:t>年</a:t>
            </a:r>
            <a:r>
              <a:rPr kumimoji="0" lang="en-US" altLang="ja-JP" sz="1200" dirty="0">
                <a:solidFill>
                  <a:srgbClr val="FF0000"/>
                </a:solidFill>
                <a:latin typeface="HGP創英角ｺﾞｼｯｸUB" panose="020B0900000000000000" pitchFamily="50" charset="-128"/>
                <a:ea typeface="HGP創英角ｺﾞｼｯｸUB" panose="020B0900000000000000" pitchFamily="50" charset="-128"/>
              </a:rPr>
              <a:t>10</a:t>
            </a:r>
            <a:r>
              <a:rPr kumimoji="0" lang="ja-JP" altLang="en-US" sz="1200" dirty="0">
                <a:solidFill>
                  <a:srgbClr val="FF0000"/>
                </a:solidFill>
                <a:latin typeface="HGP創英角ｺﾞｼｯｸUB" panose="020B0900000000000000" pitchFamily="50" charset="-128"/>
                <a:ea typeface="HGP創英角ｺﾞｼｯｸUB" panose="020B0900000000000000" pitchFamily="50" charset="-128"/>
              </a:rPr>
              <a:t>月</a:t>
            </a:r>
            <a:r>
              <a:rPr kumimoji="0" lang="en-US" altLang="ja-JP" sz="1200" dirty="0">
                <a:solidFill>
                  <a:srgbClr val="FF0000"/>
                </a:solidFill>
                <a:latin typeface="HGP創英角ｺﾞｼｯｸUB" panose="020B0900000000000000" pitchFamily="50" charset="-128"/>
                <a:ea typeface="HGP創英角ｺﾞｼｯｸUB" panose="020B0900000000000000" pitchFamily="50" charset="-128"/>
              </a:rPr>
              <a:t>1</a:t>
            </a:r>
            <a:r>
              <a:rPr kumimoji="0" lang="ja-JP" altLang="en-US" sz="1200" dirty="0">
                <a:solidFill>
                  <a:srgbClr val="FF0000"/>
                </a:solidFill>
                <a:latin typeface="HGP創英角ｺﾞｼｯｸUB" panose="020B0900000000000000" pitchFamily="50" charset="-128"/>
                <a:ea typeface="HGP創英角ｺﾞｼｯｸUB" panose="020B0900000000000000" pitchFamily="50" charset="-128"/>
              </a:rPr>
              <a:t>日施行）</a:t>
            </a:r>
            <a:endParaRPr kumimoji="1" lang="ja-JP" altLang="en-US" sz="16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0" name="テキスト ボックス 9"/>
          <p:cNvSpPr txBox="1"/>
          <p:nvPr/>
        </p:nvSpPr>
        <p:spPr>
          <a:xfrm>
            <a:off x="2737042" y="6290823"/>
            <a:ext cx="6406958" cy="830997"/>
          </a:xfrm>
          <a:prstGeom prst="rect">
            <a:avLst/>
          </a:prstGeom>
          <a:noFill/>
        </p:spPr>
        <p:txBody>
          <a:bodyPr wrap="square" rtlCol="0">
            <a:spAutoFit/>
          </a:bodyPr>
          <a:lstStyle/>
          <a:p>
            <a:r>
              <a:rPr kumimoji="1" lang="ja-JP" altLang="en-US" sz="1600" dirty="0">
                <a:solidFill>
                  <a:srgbClr val="009900"/>
                </a:solidFill>
                <a:latin typeface="HGS創英角ｺﾞｼｯｸUB" panose="020B0900000000000000" pitchFamily="50" charset="-128"/>
                <a:ea typeface="HGS創英角ｺﾞｼｯｸUB" panose="020B0900000000000000" pitchFamily="50" charset="-128"/>
              </a:rPr>
              <a:t>看護師等の離職時等における都道府県ナースセンターへの届出規定（努力義務）の創設</a:t>
            </a:r>
            <a:r>
              <a:rPr kumimoji="0" lang="ja-JP" altLang="en-US" sz="1200" dirty="0">
                <a:solidFill>
                  <a:srgbClr val="009900"/>
                </a:solidFill>
                <a:latin typeface="HGP創英角ｺﾞｼｯｸUB" panose="020B0900000000000000" pitchFamily="50" charset="-128"/>
                <a:ea typeface="HGP創英角ｺﾞｼｯｸUB" panose="020B0900000000000000" pitchFamily="50" charset="-128"/>
              </a:rPr>
              <a:t>（平成</a:t>
            </a:r>
            <a:r>
              <a:rPr kumimoji="0" lang="en-US" altLang="ja-JP" sz="1200" dirty="0">
                <a:solidFill>
                  <a:srgbClr val="009900"/>
                </a:solidFill>
                <a:latin typeface="HGP創英角ｺﾞｼｯｸUB" panose="020B0900000000000000" pitchFamily="50" charset="-128"/>
                <a:ea typeface="HGP創英角ｺﾞｼｯｸUB" panose="020B0900000000000000" pitchFamily="50" charset="-128"/>
              </a:rPr>
              <a:t>27</a:t>
            </a:r>
            <a:r>
              <a:rPr kumimoji="0" lang="ja-JP" altLang="en-US" sz="1200" dirty="0">
                <a:solidFill>
                  <a:srgbClr val="009900"/>
                </a:solidFill>
                <a:latin typeface="HGP創英角ｺﾞｼｯｸUB" panose="020B0900000000000000" pitchFamily="50" charset="-128"/>
                <a:ea typeface="HGP創英角ｺﾞｼｯｸUB" panose="020B0900000000000000" pitchFamily="50" charset="-128"/>
              </a:rPr>
              <a:t>年</a:t>
            </a:r>
            <a:r>
              <a:rPr kumimoji="0" lang="en-US" altLang="ja-JP" sz="1200" dirty="0">
                <a:solidFill>
                  <a:srgbClr val="009900"/>
                </a:solidFill>
                <a:latin typeface="HGP創英角ｺﾞｼｯｸUB" panose="020B0900000000000000" pitchFamily="50" charset="-128"/>
                <a:ea typeface="HGP創英角ｺﾞｼｯｸUB" panose="020B0900000000000000" pitchFamily="50" charset="-128"/>
              </a:rPr>
              <a:t>10</a:t>
            </a:r>
            <a:r>
              <a:rPr kumimoji="0" lang="ja-JP" altLang="en-US" sz="1200" dirty="0">
                <a:solidFill>
                  <a:srgbClr val="009900"/>
                </a:solidFill>
                <a:latin typeface="HGP創英角ｺﾞｼｯｸUB" panose="020B0900000000000000" pitchFamily="50" charset="-128"/>
                <a:ea typeface="HGP創英角ｺﾞｼｯｸUB" panose="020B0900000000000000" pitchFamily="50" charset="-128"/>
              </a:rPr>
              <a:t>月</a:t>
            </a:r>
            <a:r>
              <a:rPr kumimoji="0" lang="en-US" altLang="ja-JP" sz="1200" dirty="0">
                <a:solidFill>
                  <a:srgbClr val="009900"/>
                </a:solidFill>
                <a:latin typeface="HGP創英角ｺﾞｼｯｸUB" panose="020B0900000000000000" pitchFamily="50" charset="-128"/>
                <a:ea typeface="HGP創英角ｺﾞｼｯｸUB" panose="020B0900000000000000" pitchFamily="50" charset="-128"/>
              </a:rPr>
              <a:t>1</a:t>
            </a:r>
            <a:r>
              <a:rPr kumimoji="0" lang="ja-JP" altLang="en-US" sz="1200" dirty="0">
                <a:solidFill>
                  <a:srgbClr val="009900"/>
                </a:solidFill>
                <a:latin typeface="HGP創英角ｺﾞｼｯｸUB" panose="020B0900000000000000" pitchFamily="50" charset="-128"/>
                <a:ea typeface="HGP創英角ｺﾞｼｯｸUB" panose="020B0900000000000000" pitchFamily="50" charset="-128"/>
              </a:rPr>
              <a:t>日施行）　人材確保法の改正</a:t>
            </a:r>
            <a:endParaRPr lang="ja-JP" altLang="en-US" sz="1200" dirty="0">
              <a:solidFill>
                <a:srgbClr val="009900"/>
              </a:solidFill>
              <a:latin typeface="HGS創英角ｺﾞｼｯｸUB" panose="020B0900000000000000" pitchFamily="50" charset="-128"/>
              <a:ea typeface="HGS創英角ｺﾞｼｯｸUB" panose="020B0900000000000000" pitchFamily="50" charset="-128"/>
            </a:endParaRPr>
          </a:p>
          <a:p>
            <a:endParaRPr kumimoji="1" lang="ja-JP" altLang="en-US" sz="1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89077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3966580783"/>
              </p:ext>
            </p:extLst>
          </p:nvPr>
        </p:nvGraphicFramePr>
        <p:xfrm>
          <a:off x="1979712" y="3423956"/>
          <a:ext cx="4680520" cy="3245404"/>
        </p:xfrm>
        <a:graphic>
          <a:graphicData uri="http://schemas.openxmlformats.org/presentationml/2006/ole">
            <mc:AlternateContent xmlns:mc="http://schemas.openxmlformats.org/markup-compatibility/2006">
              <mc:Choice xmlns:v="urn:schemas-microsoft-com:vml" Requires="v">
                <p:oleObj spid="_x0000_s2083" name="Acrobat Document" r:id="rId4" imgW="6415932" imgH="4533828" progId="Acrobat.Document.11">
                  <p:embed/>
                </p:oleObj>
              </mc:Choice>
              <mc:Fallback>
                <p:oleObj name="Acrobat Document" r:id="rId4" imgW="6415932" imgH="4533828" progId="Acrobat.Document.11">
                  <p:embed/>
                  <p:pic>
                    <p:nvPicPr>
                      <p:cNvPr id="0" name=""/>
                      <p:cNvPicPr/>
                      <p:nvPr/>
                    </p:nvPicPr>
                    <p:blipFill>
                      <a:blip r:embed="rId5"/>
                      <a:stretch>
                        <a:fillRect/>
                      </a:stretch>
                    </p:blipFill>
                    <p:spPr>
                      <a:xfrm>
                        <a:off x="1979712" y="3423956"/>
                        <a:ext cx="4680520" cy="3245404"/>
                      </a:xfrm>
                      <a:prstGeom prst="rect">
                        <a:avLst/>
                      </a:prstGeom>
                    </p:spPr>
                  </p:pic>
                </p:oleObj>
              </mc:Fallback>
            </mc:AlternateContent>
          </a:graphicData>
        </a:graphic>
      </p:graphicFrame>
      <p:sp>
        <p:nvSpPr>
          <p:cNvPr id="2" name="タイトル 1"/>
          <p:cNvSpPr>
            <a:spLocks noGrp="1"/>
          </p:cNvSpPr>
          <p:nvPr>
            <p:ph type="title"/>
          </p:nvPr>
        </p:nvSpPr>
        <p:spPr>
          <a:xfrm>
            <a:off x="539552" y="1052736"/>
            <a:ext cx="6645424" cy="1143000"/>
          </a:xfrm>
        </p:spPr>
        <p:txBody>
          <a:bodyPr/>
          <a:lstStyle/>
          <a:p>
            <a:r>
              <a:rPr lang="ja-JP" altLang="en-US" sz="5400" dirty="0">
                <a:effectLst>
                  <a:outerShdw blurRad="38100" dist="38100" dir="2700000" algn="tl">
                    <a:srgbClr val="000000">
                      <a:alpha val="43137"/>
                    </a:srgbClr>
                  </a:outerShdw>
                </a:effectLst>
                <a:latin typeface="HGP明朝E" pitchFamily="18" charset="-128"/>
                <a:ea typeface="HGP明朝E" pitchFamily="18" charset="-128"/>
              </a:rPr>
              <a:t>　　　国会議員の一日</a:t>
            </a:r>
            <a:endParaRPr kumimoji="1" lang="ja-JP" altLang="en-US" sz="5400" dirty="0">
              <a:effectLst>
                <a:outerShdw blurRad="38100" dist="38100" dir="2700000" algn="tl">
                  <a:srgbClr val="000000">
                    <a:alpha val="43137"/>
                  </a:srgbClr>
                </a:outerShdw>
              </a:effectLst>
              <a:latin typeface="HGP明朝E" pitchFamily="18" charset="-128"/>
              <a:ea typeface="HGP明朝E" pitchFamily="18" charset="-128"/>
            </a:endParaRPr>
          </a:p>
        </p:txBody>
      </p:sp>
      <p:grpSp>
        <p:nvGrpSpPr>
          <p:cNvPr id="5" name="グループ化 4"/>
          <p:cNvGrpSpPr/>
          <p:nvPr/>
        </p:nvGrpSpPr>
        <p:grpSpPr>
          <a:xfrm>
            <a:off x="7380312" y="5229200"/>
            <a:ext cx="1653017" cy="1526976"/>
            <a:chOff x="7452320" y="5301208"/>
            <a:chExt cx="1653017" cy="1526976"/>
          </a:xfrm>
        </p:grpSpPr>
        <p:pic>
          <p:nvPicPr>
            <p:cNvPr id="6" name="Picture 3" descr="nkr_logo_b"/>
            <p:cNvPicPr>
              <a:picLocks noChangeAspect="1" noChangeArrowheads="1"/>
            </p:cNvPicPr>
            <p:nvPr/>
          </p:nvPicPr>
          <p:blipFill>
            <a:blip r:embed="rId6" cstate="print"/>
            <a:srcRect/>
            <a:stretch>
              <a:fillRect/>
            </a:stretch>
          </p:blipFill>
          <p:spPr bwMode="auto">
            <a:xfrm>
              <a:off x="7524328" y="5301208"/>
              <a:ext cx="1481165" cy="1269047"/>
            </a:xfrm>
            <a:prstGeom prst="rect">
              <a:avLst/>
            </a:prstGeom>
            <a:noFill/>
            <a:ln w="9525">
              <a:noFill/>
              <a:miter lim="800000"/>
              <a:headEnd/>
              <a:tailEnd/>
            </a:ln>
          </p:spPr>
        </p:pic>
        <p:sp>
          <p:nvSpPr>
            <p:cNvPr id="7" name="Text Box 4"/>
            <p:cNvSpPr txBox="1">
              <a:spLocks noChangeArrowheads="1"/>
            </p:cNvSpPr>
            <p:nvPr/>
          </p:nvSpPr>
          <p:spPr bwMode="auto">
            <a:xfrm>
              <a:off x="7452320" y="6597352"/>
              <a:ext cx="1653017" cy="230832"/>
            </a:xfrm>
            <a:prstGeom prst="rect">
              <a:avLst/>
            </a:prstGeom>
            <a:noFill/>
            <a:ln w="9525">
              <a:noFill/>
              <a:miter lim="800000"/>
              <a:headEnd/>
              <a:tailEnd/>
            </a:ln>
          </p:spPr>
          <p:txBody>
            <a:bodyPr wrap="none">
              <a:spAutoFit/>
            </a:bodyPr>
            <a:lstStyle/>
            <a:p>
              <a:r>
                <a:rPr lang="en-US" altLang="ja-JP" sz="900" dirty="0">
                  <a:solidFill>
                    <a:schemeClr val="accent1">
                      <a:lumMod val="25000"/>
                    </a:schemeClr>
                  </a:solidFill>
                  <a:latin typeface="Franklin Gothic Demi" pitchFamily="34" charset="0"/>
                  <a:ea typeface="ＭＳ Ｐ明朝" pitchFamily="18" charset="-128"/>
                </a:rPr>
                <a:t>Japanese Nursing Federation</a:t>
              </a:r>
            </a:p>
          </p:txBody>
        </p:sp>
      </p:grpSp>
      <p:sp>
        <p:nvSpPr>
          <p:cNvPr id="8" name="テキスト ボックス 7"/>
          <p:cNvSpPr txBox="1"/>
          <p:nvPr/>
        </p:nvSpPr>
        <p:spPr>
          <a:xfrm>
            <a:off x="107504" y="2852936"/>
            <a:ext cx="8925825" cy="461665"/>
          </a:xfrm>
          <a:prstGeom prst="rect">
            <a:avLst/>
          </a:prstGeom>
          <a:noFill/>
        </p:spPr>
        <p:txBody>
          <a:bodyPr wrap="square" rtlCol="0">
            <a:spAutoFit/>
          </a:bodyPr>
          <a:lstStyle/>
          <a:p>
            <a:r>
              <a:rPr kumimoji="1" lang="ja-JP" altLang="en-US" sz="2400" b="1" dirty="0">
                <a:latin typeface="HGP明朝E" pitchFamily="18" charset="-128"/>
                <a:ea typeface="HGP明朝E" pitchFamily="18" charset="-128"/>
              </a:rPr>
              <a:t>私たちが国政に送った代表は、国会でどのようなことをしているのか</a:t>
            </a:r>
          </a:p>
        </p:txBody>
      </p:sp>
    </p:spTree>
    <p:extLst>
      <p:ext uri="{BB962C8B-B14F-4D97-AF65-F5344CB8AC3E}">
        <p14:creationId xmlns:p14="http://schemas.microsoft.com/office/powerpoint/2010/main" val="333887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64096"/>
          </a:xfrm>
        </p:spPr>
        <p:txBody>
          <a:bodyPr/>
          <a:lstStyle/>
          <a:p>
            <a:r>
              <a:rPr kumimoji="1" lang="ja-JP" altLang="en-US" dirty="0"/>
              <a:t>看護職議員たちの活動</a:t>
            </a:r>
          </a:p>
        </p:txBody>
      </p:sp>
      <p:sp>
        <p:nvSpPr>
          <p:cNvPr id="6" name="テキスト ボックス 5"/>
          <p:cNvSpPr txBox="1"/>
          <p:nvPr/>
        </p:nvSpPr>
        <p:spPr>
          <a:xfrm>
            <a:off x="251520" y="1485470"/>
            <a:ext cx="8784976" cy="5309146"/>
          </a:xfrm>
          <a:prstGeom prst="rect">
            <a:avLst/>
          </a:prstGeom>
          <a:noFill/>
        </p:spPr>
        <p:txBody>
          <a:bodyPr wrap="square" rtlCol="0">
            <a:spAutoFit/>
          </a:bodyPr>
          <a:lstStyle/>
          <a:p>
            <a:r>
              <a:rPr lang="en-US" altLang="ja-JP" sz="2400" dirty="0"/>
              <a:t>7</a:t>
            </a:r>
            <a:r>
              <a:rPr kumimoji="1" lang="ja-JP" altLang="en-US" sz="2400" dirty="0"/>
              <a:t>：</a:t>
            </a:r>
            <a:r>
              <a:rPr lang="en-US" altLang="ja-JP" sz="2400" dirty="0"/>
              <a:t>30</a:t>
            </a:r>
            <a:r>
              <a:rPr kumimoji="1" lang="en-US" altLang="ja-JP" sz="2400" dirty="0"/>
              <a:t>	</a:t>
            </a:r>
            <a:r>
              <a:rPr kumimoji="1" lang="ja-JP" altLang="en-US" sz="2400" dirty="0"/>
              <a:t>自宅発</a:t>
            </a:r>
            <a:endParaRPr kumimoji="1" lang="en-US" altLang="ja-JP" sz="2400" dirty="0"/>
          </a:p>
          <a:p>
            <a:r>
              <a:rPr lang="en-US" altLang="ja-JP" sz="2400" dirty="0"/>
              <a:t>8</a:t>
            </a:r>
            <a:r>
              <a:rPr lang="ja-JP" altLang="en-US" sz="2400" dirty="0"/>
              <a:t>：</a:t>
            </a:r>
            <a:r>
              <a:rPr lang="en-US" altLang="ja-JP" sz="2400" dirty="0"/>
              <a:t>00	</a:t>
            </a:r>
            <a:r>
              <a:rPr lang="ja-JP" altLang="en-US" sz="2400" dirty="0"/>
              <a:t>自民党本部にて各種部会に参加</a:t>
            </a:r>
            <a:endParaRPr lang="en-US" altLang="ja-JP" sz="2400" dirty="0"/>
          </a:p>
          <a:p>
            <a:r>
              <a:rPr kumimoji="1" lang="en-US" altLang="ja-JP" sz="2400" dirty="0"/>
              <a:t>9</a:t>
            </a:r>
            <a:r>
              <a:rPr kumimoji="1" lang="ja-JP" altLang="en-US" sz="2400" dirty="0"/>
              <a:t>：</a:t>
            </a:r>
            <a:r>
              <a:rPr kumimoji="1" lang="en-US" altLang="ja-JP" sz="2400" dirty="0"/>
              <a:t>30	</a:t>
            </a:r>
            <a:r>
              <a:rPr kumimoji="1" lang="ja-JP" altLang="en-US" sz="2400" dirty="0"/>
              <a:t>自民党国会対策正・副委員長会議</a:t>
            </a:r>
            <a:endParaRPr kumimoji="1" lang="en-US" altLang="ja-JP" sz="2400" dirty="0"/>
          </a:p>
          <a:p>
            <a:r>
              <a:rPr lang="en-US" altLang="ja-JP" sz="2400" dirty="0"/>
              <a:t>10</a:t>
            </a:r>
            <a:r>
              <a:rPr lang="ja-JP" altLang="en-US" sz="2400" dirty="0"/>
              <a:t>：</a:t>
            </a:r>
            <a:r>
              <a:rPr lang="en-US" altLang="ja-JP" sz="2400" dirty="0"/>
              <a:t>45	</a:t>
            </a:r>
            <a:r>
              <a:rPr lang="ja-JP" altLang="en-US" sz="2400" dirty="0"/>
              <a:t>衆・議院運営委員会 与党理事懇談会</a:t>
            </a:r>
            <a:endParaRPr lang="en-US" altLang="ja-JP" sz="2400" dirty="0"/>
          </a:p>
          <a:p>
            <a:r>
              <a:rPr kumimoji="1" lang="en-US" altLang="ja-JP" sz="2400" dirty="0"/>
              <a:t>11</a:t>
            </a:r>
            <a:r>
              <a:rPr kumimoji="1" lang="ja-JP" altLang="en-US" sz="2400" dirty="0"/>
              <a:t>：</a:t>
            </a:r>
            <a:r>
              <a:rPr kumimoji="1" lang="en-US" altLang="ja-JP" sz="2400" dirty="0"/>
              <a:t>00	</a:t>
            </a:r>
            <a:r>
              <a:rPr lang="ja-JP" altLang="en-US" sz="2400" dirty="0"/>
              <a:t>衆・</a:t>
            </a:r>
            <a:r>
              <a:rPr kumimoji="1" lang="ja-JP" altLang="en-US" sz="2400" dirty="0"/>
              <a:t>議院運営委員会 理事会</a:t>
            </a:r>
            <a:endParaRPr kumimoji="1" lang="en-US" altLang="ja-JP" sz="2400" dirty="0"/>
          </a:p>
          <a:p>
            <a:r>
              <a:rPr lang="en-US" altLang="ja-JP" sz="2400" dirty="0"/>
              <a:t>12</a:t>
            </a:r>
            <a:r>
              <a:rPr lang="ja-JP" altLang="en-US" sz="2400" dirty="0"/>
              <a:t>：</a:t>
            </a:r>
            <a:r>
              <a:rPr lang="en-US" altLang="ja-JP" sz="2400" dirty="0"/>
              <a:t>00	</a:t>
            </a:r>
            <a:r>
              <a:rPr lang="ja-JP" altLang="en-US" sz="2400" dirty="0"/>
              <a:t>衆・議院運営委員会</a:t>
            </a:r>
            <a:endParaRPr lang="en-US" altLang="ja-JP" sz="2400" dirty="0"/>
          </a:p>
          <a:p>
            <a:r>
              <a:rPr lang="en-US" altLang="ja-JP" sz="2400" dirty="0"/>
              <a:t>12</a:t>
            </a:r>
            <a:r>
              <a:rPr lang="ja-JP" altLang="en-US" sz="2400" dirty="0"/>
              <a:t>：</a:t>
            </a:r>
            <a:r>
              <a:rPr lang="en-US" altLang="ja-JP" sz="2400" dirty="0"/>
              <a:t>45	</a:t>
            </a:r>
            <a:r>
              <a:rPr lang="ja-JP" altLang="en-US" sz="2400" dirty="0"/>
              <a:t>代議士会</a:t>
            </a:r>
            <a:endParaRPr lang="en-US" altLang="ja-JP" sz="2400" dirty="0"/>
          </a:p>
          <a:p>
            <a:r>
              <a:rPr lang="en-US" altLang="ja-JP" sz="2400" dirty="0"/>
              <a:t>13</a:t>
            </a:r>
            <a:r>
              <a:rPr lang="ja-JP" altLang="en-US" sz="2400" dirty="0"/>
              <a:t>：</a:t>
            </a:r>
            <a:r>
              <a:rPr lang="en-US" altLang="ja-JP" sz="2400" dirty="0"/>
              <a:t>00	</a:t>
            </a:r>
            <a:r>
              <a:rPr lang="ja-JP" altLang="en-US" sz="2400" dirty="0"/>
              <a:t>衆議院本会議</a:t>
            </a:r>
            <a:endParaRPr lang="en-US" altLang="ja-JP" sz="2400" dirty="0"/>
          </a:p>
          <a:p>
            <a:r>
              <a:rPr kumimoji="1" lang="en-US" altLang="ja-JP" sz="2400" dirty="0"/>
              <a:t>16</a:t>
            </a:r>
            <a:r>
              <a:rPr kumimoji="1" lang="ja-JP" altLang="en-US" sz="2400" dirty="0"/>
              <a:t>：</a:t>
            </a:r>
            <a:r>
              <a:rPr lang="en-US" altLang="ja-JP" sz="2400" dirty="0"/>
              <a:t>0</a:t>
            </a:r>
            <a:r>
              <a:rPr kumimoji="1" lang="en-US" altLang="ja-JP" sz="2400" dirty="0"/>
              <a:t>0	</a:t>
            </a:r>
            <a:r>
              <a:rPr lang="ja-JP" altLang="en-US" sz="2400" dirty="0"/>
              <a:t>女性活用政策を考える議員グループの会合</a:t>
            </a:r>
            <a:endParaRPr kumimoji="1" lang="en-US" altLang="ja-JP" sz="2400" dirty="0"/>
          </a:p>
          <a:p>
            <a:r>
              <a:rPr lang="en-US" altLang="ja-JP" sz="2400" dirty="0"/>
              <a:t>17</a:t>
            </a:r>
            <a:r>
              <a:rPr lang="ja-JP" altLang="en-US" sz="2400" dirty="0"/>
              <a:t>：</a:t>
            </a:r>
            <a:r>
              <a:rPr lang="en-US" altLang="ja-JP" sz="2400" dirty="0"/>
              <a:t>00	</a:t>
            </a:r>
            <a:r>
              <a:rPr lang="ja-JP" altLang="en-US" sz="2400" dirty="0"/>
              <a:t>事務局を務める議員連盟の会合</a:t>
            </a:r>
          </a:p>
          <a:p>
            <a:r>
              <a:rPr lang="en-US" altLang="ja-JP" sz="2400" dirty="0"/>
              <a:t>18</a:t>
            </a:r>
            <a:r>
              <a:rPr lang="ja-JP" altLang="en-US" sz="2400" dirty="0"/>
              <a:t>：</a:t>
            </a:r>
            <a:r>
              <a:rPr lang="en-US" altLang="ja-JP" sz="2400" dirty="0"/>
              <a:t>30	</a:t>
            </a:r>
            <a:r>
              <a:rPr lang="ja-JP" altLang="en-US" sz="2400" dirty="0"/>
              <a:t>超党派女性議員らと懇談会</a:t>
            </a:r>
          </a:p>
          <a:p>
            <a:endParaRPr lang="en-US" altLang="ja-JP" sz="1100" dirty="0"/>
          </a:p>
          <a:p>
            <a:r>
              <a:rPr lang="ja-JP" altLang="en-US" sz="1600" b="1" dirty="0"/>
              <a:t>平日の本会議がある日はこのような日程です。</a:t>
            </a:r>
            <a:endParaRPr lang="en-US" altLang="ja-JP" sz="1600" b="1" dirty="0"/>
          </a:p>
          <a:p>
            <a:r>
              <a:rPr lang="ja-JP" altLang="en-US" sz="1600" b="1" dirty="0"/>
              <a:t>国会対策委員会</a:t>
            </a:r>
            <a:r>
              <a:rPr lang="en-US" altLang="ja-JP" sz="1600" b="1" dirty="0"/>
              <a:t>(</a:t>
            </a:r>
            <a:r>
              <a:rPr lang="ja-JP" altLang="en-US" sz="1600" b="1" dirty="0"/>
              <a:t>副委員長</a:t>
            </a:r>
            <a:r>
              <a:rPr lang="en-US" altLang="ja-JP" sz="1600" b="1" dirty="0"/>
              <a:t>)</a:t>
            </a:r>
            <a:r>
              <a:rPr lang="ja-JP" altLang="en-US" sz="1600" b="1" dirty="0"/>
              <a:t>・議院運営員会</a:t>
            </a:r>
            <a:r>
              <a:rPr lang="en-US" altLang="ja-JP" sz="1600" b="1" dirty="0"/>
              <a:t>(</a:t>
            </a:r>
            <a:r>
              <a:rPr lang="ja-JP" altLang="en-US" sz="1600" b="1" dirty="0"/>
              <a:t>議事進行係</a:t>
            </a:r>
            <a:r>
              <a:rPr lang="en-US" altLang="ja-JP" sz="1600" b="1" dirty="0"/>
              <a:t>)</a:t>
            </a:r>
            <a:r>
              <a:rPr lang="ja-JP" altLang="en-US" sz="1600" b="1" dirty="0"/>
              <a:t>という、国会の運営にかかわる役職に　　　就いているため、本会議のある日は朝からずっと会議です。</a:t>
            </a:r>
            <a:endParaRPr lang="en-US" altLang="ja-JP" sz="1600" b="1" dirty="0"/>
          </a:p>
          <a:p>
            <a:r>
              <a:rPr lang="ja-JP" altLang="en-US" sz="1600" b="1" dirty="0"/>
              <a:t>週末は地元岡山</a:t>
            </a:r>
            <a:r>
              <a:rPr lang="en-US" altLang="ja-JP" sz="1600" b="1" dirty="0"/>
              <a:t>3</a:t>
            </a:r>
            <a:r>
              <a:rPr lang="ja-JP" altLang="en-US" sz="1600" b="1" dirty="0"/>
              <a:t>区内でパワフルな後援会活動を展開しています。</a:t>
            </a:r>
            <a:endParaRPr lang="en-US" altLang="ja-JP" sz="2000" b="1" dirty="0"/>
          </a:p>
        </p:txBody>
      </p:sp>
      <p:sp>
        <p:nvSpPr>
          <p:cNvPr id="7" name="テキスト ボックス 6"/>
          <p:cNvSpPr txBox="1"/>
          <p:nvPr/>
        </p:nvSpPr>
        <p:spPr>
          <a:xfrm>
            <a:off x="1367644" y="934541"/>
            <a:ext cx="6552728" cy="461665"/>
          </a:xfrm>
          <a:prstGeom prst="rect">
            <a:avLst/>
          </a:prstGeom>
          <a:solidFill>
            <a:srgbClr val="EE6622"/>
          </a:solidFill>
        </p:spPr>
        <p:txBody>
          <a:bodyPr wrap="square" rtlCol="0">
            <a:spAutoFit/>
          </a:bodyPr>
          <a:lstStyle/>
          <a:p>
            <a:pPr algn="ctr"/>
            <a:r>
              <a:rPr kumimoji="1" lang="ja-JP" altLang="en-US" sz="2400" b="1" dirty="0">
                <a:solidFill>
                  <a:schemeClr val="bg1"/>
                </a:solidFill>
              </a:rPr>
              <a:t>あべ俊子衆議院議員のある一日</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996" y="1550317"/>
            <a:ext cx="2873420" cy="2021183"/>
          </a:xfrm>
          <a:prstGeom prst="rect">
            <a:avLst/>
          </a:prstGeom>
        </p:spPr>
      </p:pic>
      <p:sp>
        <p:nvSpPr>
          <p:cNvPr id="4" name="テキスト ボックス 3"/>
          <p:cNvSpPr txBox="1"/>
          <p:nvPr/>
        </p:nvSpPr>
        <p:spPr>
          <a:xfrm>
            <a:off x="5834254" y="3636347"/>
            <a:ext cx="3352903" cy="276999"/>
          </a:xfrm>
          <a:prstGeom prst="rect">
            <a:avLst/>
          </a:prstGeom>
          <a:noFill/>
        </p:spPr>
        <p:txBody>
          <a:bodyPr wrap="square" rtlCol="0">
            <a:spAutoFit/>
          </a:bodyPr>
          <a:lstStyle/>
          <a:p>
            <a:r>
              <a:rPr lang="ja-JP" altLang="en-US" sz="1200" b="1" dirty="0"/>
              <a:t>　　</a:t>
            </a:r>
            <a:r>
              <a:rPr kumimoji="1" lang="ja-JP" altLang="en-US" sz="1200" b="1" dirty="0"/>
              <a:t>あべ議員の凛とした声が響き渡る！！</a:t>
            </a:r>
          </a:p>
        </p:txBody>
      </p:sp>
      <p:pic>
        <p:nvPicPr>
          <p:cNvPr id="8" name="Picture 4" descr="http://118.82.84.30/blog/P7280072_320-thum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251" y="4221088"/>
            <a:ext cx="2208245" cy="1656184"/>
          </a:xfrm>
          <a:prstGeom prst="rect">
            <a:avLst/>
          </a:prstGeom>
          <a:noFill/>
          <a:effectLst>
            <a:outerShdw blurRad="1270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88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takagai-emiko.net/image/activity/report/IMG_11081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3867" y="4966161"/>
            <a:ext cx="3544470" cy="1699140"/>
          </a:xfrm>
          <a:prstGeom prst="rect">
            <a:avLst/>
          </a:prstGeom>
          <a:noFill/>
          <a:effectLst>
            <a:outerShdw blurRad="1270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3" name="Picture 9" descr="http://takagai-emiko.net/image/activity/report/IMG_110613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471956"/>
            <a:ext cx="3350639" cy="1494205"/>
          </a:xfrm>
          <a:prstGeom prst="rect">
            <a:avLst/>
          </a:prstGeom>
          <a:noFill/>
          <a:effectLst>
            <a:outerShdw blurRad="1270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174450"/>
            <a:ext cx="8229600" cy="782155"/>
          </a:xfrm>
        </p:spPr>
        <p:txBody>
          <a:bodyPr/>
          <a:lstStyle/>
          <a:p>
            <a:r>
              <a:rPr kumimoji="1" lang="ja-JP" altLang="en-US" dirty="0"/>
              <a:t>看護職議員たちの活動</a:t>
            </a:r>
          </a:p>
        </p:txBody>
      </p:sp>
      <p:sp>
        <p:nvSpPr>
          <p:cNvPr id="6" name="テキスト ボックス 5"/>
          <p:cNvSpPr txBox="1"/>
          <p:nvPr/>
        </p:nvSpPr>
        <p:spPr>
          <a:xfrm>
            <a:off x="305340" y="1440186"/>
            <a:ext cx="6982342" cy="5324535"/>
          </a:xfrm>
          <a:prstGeom prst="rect">
            <a:avLst/>
          </a:prstGeom>
          <a:noFill/>
        </p:spPr>
        <p:txBody>
          <a:bodyPr wrap="square" rtlCol="0">
            <a:spAutoFit/>
          </a:bodyPr>
          <a:lstStyle/>
          <a:p>
            <a:r>
              <a:rPr kumimoji="1" lang="ja-JP" altLang="en-US" sz="2000" dirty="0"/>
              <a:t>早朝</a:t>
            </a:r>
            <a:r>
              <a:rPr kumimoji="1" lang="en-US" altLang="ja-JP" sz="2000" dirty="0"/>
              <a:t>	</a:t>
            </a:r>
            <a:r>
              <a:rPr lang="ja-JP" altLang="en-US" sz="2000" dirty="0"/>
              <a:t>スケジュール確認、連絡事項などチェック</a:t>
            </a:r>
            <a:endParaRPr lang="en-US" altLang="ja-JP" sz="2000" dirty="0"/>
          </a:p>
          <a:p>
            <a:r>
              <a:rPr lang="en-US" altLang="ja-JP" sz="2000" dirty="0"/>
              <a:t>8</a:t>
            </a:r>
            <a:r>
              <a:rPr lang="ja-JP" altLang="en-US" sz="2000" dirty="0"/>
              <a:t>：</a:t>
            </a:r>
            <a:r>
              <a:rPr lang="en-US" altLang="ja-JP" sz="2000" dirty="0"/>
              <a:t>00	</a:t>
            </a:r>
            <a:r>
              <a:rPr lang="ja-JP" altLang="en-US" sz="2000" dirty="0"/>
              <a:t>自民党政務調査会厚生労働部会</a:t>
            </a:r>
            <a:endParaRPr lang="en-US" altLang="ja-JP" sz="2000" dirty="0"/>
          </a:p>
          <a:p>
            <a:r>
              <a:rPr kumimoji="1" lang="en-US" altLang="ja-JP" sz="2000" dirty="0"/>
              <a:t>8</a:t>
            </a:r>
            <a:r>
              <a:rPr kumimoji="1" lang="ja-JP" altLang="en-US" sz="2000" dirty="0"/>
              <a:t>：</a:t>
            </a:r>
            <a:r>
              <a:rPr kumimoji="1" lang="en-US" altLang="ja-JP" sz="2000" dirty="0"/>
              <a:t>30	</a:t>
            </a:r>
            <a:r>
              <a:rPr kumimoji="1" lang="ja-JP" altLang="en-US" sz="2000" dirty="0"/>
              <a:t>全国旅館ホテル生活衛生組合連合会朝食懇談会</a:t>
            </a:r>
            <a:endParaRPr kumimoji="1" lang="en-US" altLang="ja-JP" sz="2000" dirty="0"/>
          </a:p>
          <a:p>
            <a:r>
              <a:rPr lang="en-US" altLang="ja-JP" sz="2000" dirty="0"/>
              <a:t>9</a:t>
            </a:r>
            <a:r>
              <a:rPr lang="ja-JP" altLang="en-US" sz="2000" dirty="0"/>
              <a:t>：</a:t>
            </a:r>
            <a:r>
              <a:rPr lang="en-US" altLang="ja-JP" sz="2000" dirty="0"/>
              <a:t>15	</a:t>
            </a:r>
            <a:r>
              <a:rPr lang="ja-JP" altLang="en-US" sz="2000" dirty="0"/>
              <a:t>東北市長会意見交換会</a:t>
            </a:r>
            <a:endParaRPr lang="en-US" altLang="ja-JP" sz="2000" dirty="0"/>
          </a:p>
          <a:p>
            <a:r>
              <a:rPr lang="en-US" altLang="ja-JP" sz="2000" dirty="0"/>
              <a:t>10</a:t>
            </a:r>
            <a:r>
              <a:rPr lang="ja-JP" altLang="en-US" sz="2000" dirty="0"/>
              <a:t>：</a:t>
            </a:r>
            <a:r>
              <a:rPr lang="en-US" altLang="ja-JP" sz="2000" dirty="0"/>
              <a:t>00</a:t>
            </a:r>
            <a:r>
              <a:rPr lang="ja-JP" altLang="en-US" sz="2000" dirty="0"/>
              <a:t>　予算委員会</a:t>
            </a:r>
            <a:endParaRPr lang="en-US" altLang="ja-JP" sz="2000" dirty="0"/>
          </a:p>
          <a:p>
            <a:r>
              <a:rPr lang="en-US" altLang="ja-JP" sz="2000" dirty="0"/>
              <a:t>12</a:t>
            </a:r>
            <a:r>
              <a:rPr lang="ja-JP" altLang="en-US" sz="2000" dirty="0"/>
              <a:t>：</a:t>
            </a:r>
            <a:r>
              <a:rPr lang="en-US" altLang="ja-JP" sz="2000" dirty="0"/>
              <a:t>00	</a:t>
            </a:r>
            <a:r>
              <a:rPr lang="ja-JP" altLang="en-US" sz="2000" dirty="0"/>
              <a:t>党参議院執行部会議</a:t>
            </a:r>
            <a:endParaRPr lang="en-US" altLang="ja-JP" sz="2000" dirty="0"/>
          </a:p>
          <a:p>
            <a:r>
              <a:rPr lang="en-US" altLang="ja-JP" sz="2000" dirty="0"/>
              <a:t>12</a:t>
            </a:r>
            <a:r>
              <a:rPr lang="ja-JP" altLang="en-US" sz="2000" dirty="0"/>
              <a:t>：</a:t>
            </a:r>
            <a:r>
              <a:rPr lang="en-US" altLang="ja-JP" sz="2000" dirty="0"/>
              <a:t>30	</a:t>
            </a:r>
            <a:r>
              <a:rPr lang="ja-JP" altLang="en-US" sz="2000" dirty="0"/>
              <a:t>自民党女性局役員会</a:t>
            </a:r>
            <a:endParaRPr lang="en-US" altLang="ja-JP" sz="2000" dirty="0"/>
          </a:p>
          <a:p>
            <a:r>
              <a:rPr kumimoji="1" lang="en-US" altLang="ja-JP" sz="2000" dirty="0"/>
              <a:t>13</a:t>
            </a:r>
            <a:r>
              <a:rPr kumimoji="1" lang="ja-JP" altLang="en-US" sz="2000" dirty="0"/>
              <a:t>：</a:t>
            </a:r>
            <a:r>
              <a:rPr kumimoji="1" lang="en-US" altLang="ja-JP" sz="2000" dirty="0"/>
              <a:t>00	</a:t>
            </a:r>
            <a:r>
              <a:rPr kumimoji="1" lang="ja-JP" altLang="en-US" sz="2000" dirty="0"/>
              <a:t>東日本大震災復興特別委員会</a:t>
            </a:r>
            <a:endParaRPr kumimoji="1" lang="en-US" altLang="ja-JP" sz="2000" dirty="0"/>
          </a:p>
          <a:p>
            <a:r>
              <a:rPr kumimoji="1" lang="en-US" altLang="ja-JP" sz="2000" dirty="0"/>
              <a:t>14</a:t>
            </a:r>
            <a:r>
              <a:rPr kumimoji="1" lang="ja-JP" altLang="en-US" sz="2000" dirty="0"/>
              <a:t>：</a:t>
            </a:r>
            <a:r>
              <a:rPr kumimoji="1" lang="en-US" altLang="ja-JP" sz="2000" dirty="0"/>
              <a:t>30	</a:t>
            </a:r>
            <a:r>
              <a:rPr kumimoji="1" lang="ja-JP" altLang="en-US" sz="2000" dirty="0"/>
              <a:t>日本看護協会理事会挨拶</a:t>
            </a:r>
            <a:endParaRPr kumimoji="1" lang="en-US" altLang="ja-JP" sz="2000" dirty="0"/>
          </a:p>
          <a:p>
            <a:r>
              <a:rPr lang="en-US" altLang="ja-JP" sz="2000" dirty="0"/>
              <a:t>15</a:t>
            </a:r>
            <a:r>
              <a:rPr lang="ja-JP" altLang="en-US" sz="2000" dirty="0"/>
              <a:t>：</a:t>
            </a:r>
            <a:r>
              <a:rPr lang="en-US" altLang="ja-JP" sz="2000" dirty="0"/>
              <a:t>00</a:t>
            </a:r>
            <a:r>
              <a:rPr lang="ja-JP" altLang="en-US" sz="2000" dirty="0"/>
              <a:t>　党女性の健康の包括的支援に関するプロジェクト会議</a:t>
            </a:r>
            <a:endParaRPr kumimoji="1" lang="en-US" altLang="ja-JP" sz="2000" dirty="0"/>
          </a:p>
          <a:p>
            <a:r>
              <a:rPr kumimoji="1" lang="en-US" altLang="ja-JP" sz="2000" dirty="0"/>
              <a:t>16</a:t>
            </a:r>
            <a:r>
              <a:rPr kumimoji="1" lang="ja-JP" altLang="en-US" sz="2000" dirty="0"/>
              <a:t>：</a:t>
            </a:r>
            <a:r>
              <a:rPr kumimoji="1" lang="en-US" altLang="ja-JP" sz="2000" dirty="0"/>
              <a:t>30	</a:t>
            </a:r>
            <a:r>
              <a:rPr kumimoji="1" lang="ja-JP" altLang="en-US" sz="2000" dirty="0"/>
              <a:t>医学関係雑誌取材</a:t>
            </a:r>
            <a:endParaRPr kumimoji="1" lang="en-US" altLang="ja-JP" sz="2000" dirty="0"/>
          </a:p>
          <a:p>
            <a:r>
              <a:rPr lang="en-US" altLang="ja-JP" sz="2000" dirty="0"/>
              <a:t>17</a:t>
            </a:r>
            <a:r>
              <a:rPr lang="ja-JP" altLang="en-US" sz="2000" dirty="0"/>
              <a:t>：</a:t>
            </a:r>
            <a:r>
              <a:rPr lang="en-US" altLang="ja-JP" sz="2000" dirty="0"/>
              <a:t>30	</a:t>
            </a:r>
            <a:r>
              <a:rPr lang="ja-JP" altLang="en-US" sz="2000" dirty="0"/>
              <a:t>厚生労働省法案レクチャー</a:t>
            </a:r>
            <a:endParaRPr lang="en-US" altLang="ja-JP" sz="2000" dirty="0"/>
          </a:p>
          <a:p>
            <a:r>
              <a:rPr lang="en-US" altLang="ja-JP" sz="2000" dirty="0"/>
              <a:t>18</a:t>
            </a:r>
            <a:r>
              <a:rPr lang="ja-JP" altLang="en-US" sz="2000" dirty="0"/>
              <a:t>：</a:t>
            </a:r>
            <a:r>
              <a:rPr lang="en-US" altLang="ja-JP" sz="2000" dirty="0"/>
              <a:t>10	</a:t>
            </a:r>
            <a:r>
              <a:rPr lang="ja-JP" altLang="en-US" sz="2000" dirty="0"/>
              <a:t>秘書と打ち合わせ</a:t>
            </a:r>
            <a:endParaRPr lang="en-US" altLang="ja-JP" sz="2000" dirty="0"/>
          </a:p>
          <a:p>
            <a:r>
              <a:rPr kumimoji="1" lang="en-US" altLang="ja-JP" sz="2000" dirty="0"/>
              <a:t>18</a:t>
            </a:r>
            <a:r>
              <a:rPr kumimoji="1" lang="ja-JP" altLang="en-US" sz="2000" dirty="0"/>
              <a:t>：</a:t>
            </a:r>
            <a:r>
              <a:rPr kumimoji="1" lang="en-US" altLang="ja-JP" sz="2000" dirty="0"/>
              <a:t>30	</a:t>
            </a:r>
            <a:r>
              <a:rPr kumimoji="1" lang="ja-JP" altLang="en-US" sz="2000" dirty="0"/>
              <a:t>全国栄養士会総会にて挨拶</a:t>
            </a:r>
            <a:endParaRPr kumimoji="1" lang="en-US" altLang="ja-JP" sz="2000" dirty="0"/>
          </a:p>
          <a:p>
            <a:r>
              <a:rPr lang="en-US" altLang="ja-JP" sz="2000" dirty="0"/>
              <a:t>19</a:t>
            </a:r>
            <a:r>
              <a:rPr lang="ja-JP" altLang="en-US" sz="2000" dirty="0"/>
              <a:t>：</a:t>
            </a:r>
            <a:r>
              <a:rPr lang="en-US" altLang="ja-JP" sz="2000" dirty="0"/>
              <a:t>00	</a:t>
            </a:r>
            <a:r>
              <a:rPr lang="ja-JP" altLang="en-US" sz="2000" dirty="0"/>
              <a:t>全国保育推進連盟との意見交換会</a:t>
            </a:r>
            <a:endParaRPr lang="en-US" altLang="ja-JP" sz="2000" dirty="0"/>
          </a:p>
          <a:p>
            <a:r>
              <a:rPr kumimoji="1" lang="en-US" altLang="ja-JP" sz="2000" dirty="0"/>
              <a:t>20</a:t>
            </a:r>
            <a:r>
              <a:rPr kumimoji="1" lang="ja-JP" altLang="en-US" sz="2000" dirty="0"/>
              <a:t>：</a:t>
            </a:r>
            <a:r>
              <a:rPr lang="en-US" altLang="ja-JP" sz="2000" dirty="0"/>
              <a:t>0</a:t>
            </a:r>
            <a:r>
              <a:rPr kumimoji="1" lang="en-US" altLang="ja-JP" sz="2000" dirty="0"/>
              <a:t>0	</a:t>
            </a:r>
            <a:r>
              <a:rPr kumimoji="1" lang="ja-JP" altLang="en-US" sz="2000" dirty="0"/>
              <a:t>国会対策正副委員会勉強会</a:t>
            </a:r>
            <a:endParaRPr kumimoji="1" lang="en-US" altLang="ja-JP" sz="2000" dirty="0"/>
          </a:p>
          <a:p>
            <a:r>
              <a:rPr lang="en-US" altLang="ja-JP" sz="2000" dirty="0"/>
              <a:t>23</a:t>
            </a:r>
            <a:r>
              <a:rPr lang="ja-JP" altLang="en-US" sz="2000" dirty="0"/>
              <a:t>：</a:t>
            </a:r>
            <a:r>
              <a:rPr lang="en-US" altLang="ja-JP" sz="2000" dirty="0"/>
              <a:t>00	</a:t>
            </a:r>
            <a:r>
              <a:rPr lang="ja-JP" altLang="en-US" sz="2000" dirty="0"/>
              <a:t>散会、帰途につく</a:t>
            </a:r>
            <a:endParaRPr kumimoji="1" lang="ja-JP" altLang="en-US" sz="2000" dirty="0"/>
          </a:p>
        </p:txBody>
      </p:sp>
      <p:sp>
        <p:nvSpPr>
          <p:cNvPr id="7" name="テキスト ボックス 6"/>
          <p:cNvSpPr txBox="1"/>
          <p:nvPr/>
        </p:nvSpPr>
        <p:spPr>
          <a:xfrm>
            <a:off x="853481" y="933898"/>
            <a:ext cx="7704856" cy="461665"/>
          </a:xfrm>
          <a:prstGeom prst="rect">
            <a:avLst/>
          </a:prstGeom>
          <a:solidFill>
            <a:srgbClr val="0070C0"/>
          </a:solidFill>
        </p:spPr>
        <p:txBody>
          <a:bodyPr wrap="square" rtlCol="0">
            <a:spAutoFit/>
          </a:bodyPr>
          <a:lstStyle/>
          <a:p>
            <a:pPr algn="ctr"/>
            <a:r>
              <a:rPr kumimoji="1" lang="ja-JP" altLang="en-US" sz="2400" dirty="0">
                <a:solidFill>
                  <a:schemeClr val="bg1"/>
                </a:solidFill>
              </a:rPr>
              <a:t>たかが</a:t>
            </a:r>
            <a:r>
              <a:rPr kumimoji="1" lang="ja-JP" altLang="en-US" sz="2400" dirty="0" err="1">
                <a:solidFill>
                  <a:schemeClr val="bg1"/>
                </a:solidFill>
              </a:rPr>
              <a:t>い</a:t>
            </a:r>
            <a:r>
              <a:rPr kumimoji="1" lang="ja-JP" altLang="en-US" sz="2400" dirty="0">
                <a:solidFill>
                  <a:schemeClr val="bg1"/>
                </a:solidFill>
              </a:rPr>
              <a:t>恵美子参議院議員のある一日</a:t>
            </a:r>
          </a:p>
        </p:txBody>
      </p:sp>
      <p:sp>
        <p:nvSpPr>
          <p:cNvPr id="8" name="AutoShape 2" descr="http://www.shihei.com/free01/kansha/photo_l/gijido0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descr="http://takagai-emiko.net/image/activity/report/IMG_110722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39" y="1772816"/>
            <a:ext cx="2093217" cy="1883896"/>
          </a:xfrm>
          <a:prstGeom prst="rect">
            <a:avLst/>
          </a:prstGeom>
          <a:noFill/>
          <a:effectLst>
            <a:outerShdw blurRad="1270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4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7013010x\Desktop\新しいフォルダー\石田写真1 0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177479"/>
            <a:ext cx="2334486" cy="15482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7013010x\Desktop\石田写真1 0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492897"/>
            <a:ext cx="1233549" cy="14316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4518" y="4488635"/>
            <a:ext cx="1751715" cy="191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107504" y="1239967"/>
            <a:ext cx="9036496" cy="5485780"/>
          </a:xfrm>
        </p:spPr>
        <p:txBody>
          <a:bodyPr>
            <a:normAutofit/>
          </a:bodyPr>
          <a:lstStyle/>
          <a:p>
            <a:pPr marL="0" indent="0">
              <a:lnSpc>
                <a:spcPts val="1400"/>
              </a:lnSpc>
              <a:buNone/>
            </a:pPr>
            <a:r>
              <a:rPr lang="ja-JP" altLang="en-US" sz="2400" dirty="0"/>
              <a:t> </a:t>
            </a:r>
            <a:endParaRPr lang="en-US" altLang="ja-JP" sz="2400" dirty="0"/>
          </a:p>
          <a:p>
            <a:pPr marL="0" indent="0">
              <a:lnSpc>
                <a:spcPts val="1400"/>
              </a:lnSpc>
              <a:buNone/>
            </a:pPr>
            <a:r>
              <a:rPr lang="ja-JP" altLang="en-US" sz="2400" dirty="0"/>
              <a:t>  </a:t>
            </a:r>
            <a:r>
              <a:rPr kumimoji="1" lang="en-US" altLang="ja-JP" sz="2000" dirty="0"/>
              <a:t>7:00</a:t>
            </a:r>
            <a:r>
              <a:rPr lang="ja-JP" altLang="en-US" sz="2000" dirty="0"/>
              <a:t>   </a:t>
            </a:r>
            <a:r>
              <a:rPr kumimoji="1" lang="ja-JP" altLang="en-US" sz="2000" dirty="0"/>
              <a:t>スケジュール確認、連絡事項などチェック</a:t>
            </a:r>
            <a:endParaRPr kumimoji="1" lang="en-US" altLang="ja-JP" sz="2000" dirty="0"/>
          </a:p>
          <a:p>
            <a:pPr marL="0" indent="0">
              <a:lnSpc>
                <a:spcPts val="1400"/>
              </a:lnSpc>
              <a:buNone/>
            </a:pPr>
            <a:endParaRPr kumimoji="1" lang="en-US" altLang="ja-JP" sz="800" dirty="0"/>
          </a:p>
          <a:p>
            <a:pPr marL="0" indent="0">
              <a:lnSpc>
                <a:spcPts val="1400"/>
              </a:lnSpc>
              <a:buNone/>
            </a:pPr>
            <a:r>
              <a:rPr lang="ja-JP" altLang="en-US" sz="2000" dirty="0"/>
              <a:t>  </a:t>
            </a:r>
            <a:r>
              <a:rPr lang="en-US" altLang="ja-JP" sz="2000" dirty="0"/>
              <a:t>8:00</a:t>
            </a:r>
            <a:r>
              <a:rPr lang="ja-JP" altLang="en-US" sz="2000" dirty="0"/>
              <a:t>　自民党社会保障制度に関する特命委員会</a:t>
            </a:r>
            <a:endParaRPr lang="en-US" altLang="ja-JP" sz="2000" dirty="0"/>
          </a:p>
          <a:p>
            <a:pPr marL="0" indent="0">
              <a:lnSpc>
                <a:spcPts val="1400"/>
              </a:lnSpc>
              <a:buNone/>
            </a:pPr>
            <a:endParaRPr lang="en-US" altLang="ja-JP" sz="800" dirty="0"/>
          </a:p>
          <a:p>
            <a:pPr marL="0" indent="0">
              <a:lnSpc>
                <a:spcPts val="1400"/>
              </a:lnSpc>
              <a:buNone/>
            </a:pPr>
            <a:r>
              <a:rPr lang="ja-JP" altLang="en-US" sz="2000" dirty="0"/>
              <a:t>  </a:t>
            </a:r>
            <a:r>
              <a:rPr lang="en-US" altLang="ja-JP" sz="2000" dirty="0"/>
              <a:t>9</a:t>
            </a:r>
            <a:r>
              <a:rPr kumimoji="1" lang="en-US" altLang="ja-JP" sz="2000" dirty="0"/>
              <a:t>:25</a:t>
            </a:r>
            <a:r>
              <a:rPr kumimoji="1" lang="ja-JP" altLang="en-US" sz="2000" dirty="0"/>
              <a:t>　参議院自民党国会対策委員会</a:t>
            </a:r>
            <a:endParaRPr kumimoji="1" lang="en-US" altLang="ja-JP" sz="2000" dirty="0"/>
          </a:p>
          <a:p>
            <a:pPr marL="0" indent="0">
              <a:lnSpc>
                <a:spcPts val="1400"/>
              </a:lnSpc>
              <a:buNone/>
            </a:pPr>
            <a:endParaRPr kumimoji="1" lang="en-US" altLang="ja-JP" sz="800" dirty="0"/>
          </a:p>
          <a:p>
            <a:pPr marL="0" indent="0">
              <a:lnSpc>
                <a:spcPts val="1400"/>
              </a:lnSpc>
              <a:buNone/>
            </a:pPr>
            <a:r>
              <a:rPr lang="ja-JP" altLang="en-US" sz="2000" dirty="0"/>
              <a:t>  </a:t>
            </a:r>
            <a:r>
              <a:rPr lang="en-US" altLang="ja-JP" sz="2000" dirty="0"/>
              <a:t>9:45</a:t>
            </a:r>
            <a:r>
              <a:rPr lang="ja-JP" altLang="en-US" sz="2000" dirty="0"/>
              <a:t>　参議院議員総会　　</a:t>
            </a:r>
            <a:r>
              <a:rPr kumimoji="1" lang="en-US" altLang="ja-JP" sz="2000" dirty="0"/>
              <a:t>10:</a:t>
            </a:r>
            <a:r>
              <a:rPr lang="en-US" altLang="ja-JP" sz="2000" dirty="0"/>
              <a:t>0</a:t>
            </a:r>
            <a:r>
              <a:rPr kumimoji="1" lang="en-US" altLang="ja-JP" sz="2000" dirty="0"/>
              <a:t>0</a:t>
            </a:r>
            <a:r>
              <a:rPr kumimoji="1" lang="ja-JP" altLang="en-US" sz="2000" dirty="0"/>
              <a:t>　参議院本会議</a:t>
            </a:r>
            <a:endParaRPr kumimoji="1" lang="en-US" altLang="ja-JP" sz="2000" dirty="0"/>
          </a:p>
          <a:p>
            <a:pPr marL="0" indent="0">
              <a:lnSpc>
                <a:spcPts val="1400"/>
              </a:lnSpc>
              <a:buNone/>
            </a:pPr>
            <a:endParaRPr kumimoji="1" lang="en-US" altLang="ja-JP" sz="800" dirty="0"/>
          </a:p>
          <a:p>
            <a:pPr marL="0" indent="0">
              <a:lnSpc>
                <a:spcPts val="1400"/>
              </a:lnSpc>
              <a:buNone/>
            </a:pPr>
            <a:r>
              <a:rPr lang="en-US" altLang="ja-JP" sz="2000" dirty="0"/>
              <a:t>11:20</a:t>
            </a:r>
            <a:r>
              <a:rPr kumimoji="1" lang="ja-JP" altLang="en-US" sz="2000" dirty="0"/>
              <a:t>　憲法改正推進本部</a:t>
            </a:r>
            <a:endParaRPr kumimoji="1" lang="en-US" altLang="ja-JP" sz="2000" dirty="0"/>
          </a:p>
          <a:p>
            <a:pPr marL="0" indent="0">
              <a:lnSpc>
                <a:spcPts val="1400"/>
              </a:lnSpc>
              <a:buNone/>
            </a:pPr>
            <a:endParaRPr kumimoji="1" lang="en-US" altLang="ja-JP" sz="800" dirty="0"/>
          </a:p>
          <a:p>
            <a:pPr marL="0" indent="0">
              <a:lnSpc>
                <a:spcPts val="1400"/>
              </a:lnSpc>
              <a:buNone/>
            </a:pPr>
            <a:r>
              <a:rPr kumimoji="1" lang="en-US" altLang="ja-JP" sz="2000" dirty="0"/>
              <a:t>12:00</a:t>
            </a:r>
            <a:r>
              <a:rPr kumimoji="1" lang="ja-JP" altLang="en-US" sz="2000" dirty="0"/>
              <a:t>　</a:t>
            </a:r>
            <a:r>
              <a:rPr lang="ja-JP" altLang="en-US" sz="2000" dirty="0"/>
              <a:t>厚生労働部会・雇用問題調査会合同会議</a:t>
            </a:r>
            <a:endParaRPr lang="en-US" altLang="ja-JP" sz="2000" dirty="0"/>
          </a:p>
          <a:p>
            <a:pPr marL="0" indent="0">
              <a:lnSpc>
                <a:spcPts val="1400"/>
              </a:lnSpc>
              <a:buNone/>
            </a:pPr>
            <a:r>
              <a:rPr kumimoji="1" lang="ja-JP" altLang="en-US" sz="2000" dirty="0"/>
              <a:t>　</a:t>
            </a:r>
            <a:endParaRPr lang="en-US" altLang="ja-JP" sz="2000" dirty="0"/>
          </a:p>
          <a:p>
            <a:pPr marL="0" indent="0">
              <a:lnSpc>
                <a:spcPts val="1400"/>
              </a:lnSpc>
              <a:buNone/>
            </a:pPr>
            <a:r>
              <a:rPr kumimoji="1" lang="en-US" altLang="ja-JP" sz="2000" dirty="0"/>
              <a:t>13:00</a:t>
            </a:r>
            <a:r>
              <a:rPr kumimoji="1" lang="ja-JP" altLang="en-US" sz="2000" dirty="0"/>
              <a:t>　看護関連団体との打ち合わせ　　</a:t>
            </a:r>
            <a:r>
              <a:rPr lang="en-US" altLang="ja-JP" sz="2000" dirty="0"/>
              <a:t>14:30</a:t>
            </a:r>
            <a:r>
              <a:rPr lang="ja-JP" altLang="en-US" sz="2000" dirty="0"/>
              <a:t>　ビデオレター撮影</a:t>
            </a:r>
            <a:endParaRPr lang="en-US" altLang="ja-JP" sz="2000" dirty="0"/>
          </a:p>
          <a:p>
            <a:pPr marL="0" indent="0">
              <a:lnSpc>
                <a:spcPts val="1400"/>
              </a:lnSpc>
              <a:buNone/>
            </a:pPr>
            <a:endParaRPr lang="en-US" altLang="ja-JP" sz="800" dirty="0"/>
          </a:p>
          <a:p>
            <a:pPr marL="0" indent="0">
              <a:lnSpc>
                <a:spcPts val="1400"/>
              </a:lnSpc>
              <a:buNone/>
            </a:pPr>
            <a:r>
              <a:rPr lang="en-US" altLang="ja-JP" sz="2000" dirty="0"/>
              <a:t>15:00</a:t>
            </a:r>
            <a:r>
              <a:rPr lang="ja-JP" altLang="en-US" sz="2000" dirty="0"/>
              <a:t>　沖縄及び北方問題に関する特別委員会</a:t>
            </a:r>
            <a:endParaRPr lang="en-US" altLang="ja-JP" sz="2000" dirty="0"/>
          </a:p>
          <a:p>
            <a:pPr marL="0" indent="0">
              <a:lnSpc>
                <a:spcPts val="1400"/>
              </a:lnSpc>
              <a:buNone/>
            </a:pPr>
            <a:endParaRPr lang="en-US" altLang="ja-JP" sz="800" dirty="0"/>
          </a:p>
          <a:p>
            <a:pPr marL="0" indent="0">
              <a:lnSpc>
                <a:spcPts val="1400"/>
              </a:lnSpc>
              <a:buNone/>
            </a:pPr>
            <a:r>
              <a:rPr kumimoji="1" lang="en-US" altLang="ja-JP" sz="2000" dirty="0"/>
              <a:t>16:30</a:t>
            </a:r>
            <a:r>
              <a:rPr kumimoji="1" lang="ja-JP" altLang="en-US" sz="2000" dirty="0"/>
              <a:t>　臨床心理士国家資格化に関する打合せ</a:t>
            </a:r>
            <a:endParaRPr kumimoji="1" lang="en-US" altLang="ja-JP" sz="2000" dirty="0"/>
          </a:p>
          <a:p>
            <a:pPr marL="0" indent="0">
              <a:lnSpc>
                <a:spcPts val="1400"/>
              </a:lnSpc>
              <a:buNone/>
            </a:pPr>
            <a:endParaRPr kumimoji="1" lang="en-US" altLang="ja-JP" sz="800" dirty="0"/>
          </a:p>
          <a:p>
            <a:pPr marL="0" indent="0">
              <a:lnSpc>
                <a:spcPts val="1400"/>
              </a:lnSpc>
              <a:buNone/>
            </a:pPr>
            <a:r>
              <a:rPr lang="en-US" altLang="ja-JP" sz="2000" dirty="0"/>
              <a:t>18:00</a:t>
            </a:r>
            <a:r>
              <a:rPr lang="ja-JP" altLang="en-US" sz="2000" dirty="0"/>
              <a:t>　県看護連盟支部長会</a:t>
            </a:r>
            <a:endParaRPr lang="en-US" altLang="ja-JP" sz="2000" dirty="0"/>
          </a:p>
          <a:p>
            <a:pPr marL="0" indent="0">
              <a:lnSpc>
                <a:spcPts val="1400"/>
              </a:lnSpc>
              <a:buNone/>
            </a:pPr>
            <a:endParaRPr kumimoji="1" lang="en-US" altLang="ja-JP" sz="800" dirty="0"/>
          </a:p>
          <a:p>
            <a:pPr marL="0" indent="0">
              <a:lnSpc>
                <a:spcPts val="1400"/>
              </a:lnSpc>
              <a:buNone/>
            </a:pPr>
            <a:r>
              <a:rPr lang="en-US" altLang="ja-JP" sz="2000" dirty="0"/>
              <a:t>19:00</a:t>
            </a:r>
            <a:r>
              <a:rPr lang="ja-JP" altLang="en-US" sz="2000" dirty="0"/>
              <a:t>　看護大学ゲストスピーカー</a:t>
            </a:r>
            <a:endParaRPr lang="en-US" altLang="ja-JP" sz="2000" dirty="0"/>
          </a:p>
          <a:p>
            <a:pPr marL="0" indent="0">
              <a:lnSpc>
                <a:spcPts val="1400"/>
              </a:lnSpc>
              <a:buNone/>
            </a:pPr>
            <a:endParaRPr lang="en-US" altLang="ja-JP" sz="900" dirty="0"/>
          </a:p>
          <a:p>
            <a:pPr marL="0" indent="0">
              <a:lnSpc>
                <a:spcPts val="1400"/>
              </a:lnSpc>
              <a:buNone/>
            </a:pPr>
            <a:r>
              <a:rPr lang="en-US" altLang="ja-JP" sz="2000" dirty="0"/>
              <a:t>20:30</a:t>
            </a:r>
            <a:r>
              <a:rPr lang="ja-JP" altLang="en-US" sz="2000" dirty="0"/>
              <a:t>　財政に関する勉強会　　</a:t>
            </a:r>
            <a:r>
              <a:rPr kumimoji="1" lang="en-US" altLang="ja-JP" sz="2000" dirty="0"/>
              <a:t>22:30</a:t>
            </a:r>
            <a:r>
              <a:rPr kumimoji="1" lang="ja-JP" altLang="en-US" sz="2000" dirty="0"/>
              <a:t>　帰宅</a:t>
            </a:r>
            <a:endParaRPr kumimoji="1" lang="en-US" altLang="ja-JP" sz="2000" dirty="0"/>
          </a:p>
          <a:p>
            <a:pPr marL="0" indent="0">
              <a:buNone/>
            </a:pPr>
            <a:endParaRPr kumimoji="1" lang="ja-JP" altLang="en-US" sz="2400" dirty="0"/>
          </a:p>
        </p:txBody>
      </p:sp>
      <p:sp>
        <p:nvSpPr>
          <p:cNvPr id="4" name="タイトル 1"/>
          <p:cNvSpPr txBox="1">
            <a:spLocks/>
          </p:cNvSpPr>
          <p:nvPr/>
        </p:nvSpPr>
        <p:spPr>
          <a:xfrm>
            <a:off x="1619672" y="116633"/>
            <a:ext cx="6912768" cy="67907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ja-JP" altLang="en-US" dirty="0"/>
              <a:t>看護職議員たちの活動</a:t>
            </a:r>
          </a:p>
        </p:txBody>
      </p:sp>
      <p:sp>
        <p:nvSpPr>
          <p:cNvPr id="5" name="テキスト ボックス 4"/>
          <p:cNvSpPr txBox="1"/>
          <p:nvPr/>
        </p:nvSpPr>
        <p:spPr>
          <a:xfrm>
            <a:off x="827584" y="716747"/>
            <a:ext cx="6552728" cy="523220"/>
          </a:xfrm>
          <a:prstGeom prst="rect">
            <a:avLst/>
          </a:prstGeom>
          <a:solidFill>
            <a:srgbClr val="C00000"/>
          </a:solidFill>
        </p:spPr>
        <p:txBody>
          <a:bodyPr wrap="square" rtlCol="0">
            <a:spAutoFit/>
          </a:bodyPr>
          <a:lstStyle/>
          <a:p>
            <a:r>
              <a:rPr kumimoji="1" lang="ja-JP" altLang="en-US" sz="2800" dirty="0"/>
              <a:t>　　　</a:t>
            </a:r>
            <a:r>
              <a:rPr kumimoji="1" lang="ja-JP" altLang="en-US" sz="2800" b="1" dirty="0">
                <a:solidFill>
                  <a:schemeClr val="bg1"/>
                </a:solidFill>
              </a:rPr>
              <a:t>石田まさひろ参議院議員</a:t>
            </a:r>
            <a:r>
              <a:rPr lang="ja-JP" altLang="en-US" sz="2800" b="1" dirty="0">
                <a:solidFill>
                  <a:schemeClr val="bg1"/>
                </a:solidFill>
              </a:rPr>
              <a:t>のある一日</a:t>
            </a:r>
            <a:endParaRPr kumimoji="1" lang="ja-JP" altLang="en-US" sz="2800" b="1" dirty="0">
              <a:solidFill>
                <a:schemeClr val="bg1"/>
              </a:solidFill>
            </a:endParaRPr>
          </a:p>
        </p:txBody>
      </p:sp>
      <p:pic>
        <p:nvPicPr>
          <p:cNvPr id="10" name="Picture 4" descr="C:\Users\7013010x\Desktop\新しいフォルダー\2P31800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8951" y="2202430"/>
            <a:ext cx="1587282" cy="201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2242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TotalTime>
  <Words>5586</Words>
  <Application>Microsoft Office PowerPoint</Application>
  <PresentationFormat>画面に合わせる (4:3)</PresentationFormat>
  <Paragraphs>562</Paragraphs>
  <Slides>30</Slides>
  <Notes>28</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1</vt:i4>
      </vt:variant>
      <vt:variant>
        <vt:lpstr>スライド タイトル</vt:lpstr>
      </vt:variant>
      <vt:variant>
        <vt:i4>30</vt:i4>
      </vt:variant>
    </vt:vector>
  </HeadingPairs>
  <TitlesOfParts>
    <vt:vector size="43" baseType="lpstr">
      <vt:lpstr>HGP創英角ｺﾞｼｯｸUB</vt:lpstr>
      <vt:lpstr>HGP明朝E</vt:lpstr>
      <vt:lpstr>HGS創英角ｺﾞｼｯｸUB</vt:lpstr>
      <vt:lpstr>HG創英角ｺﾞｼｯｸUB</vt:lpstr>
      <vt:lpstr>ＭＳ Ｐゴシック</vt:lpstr>
      <vt:lpstr>Arial</vt:lpstr>
      <vt:lpstr>Calibri</vt:lpstr>
      <vt:lpstr>Century Schoolbook</vt:lpstr>
      <vt:lpstr>Franklin Gothic Demi</vt:lpstr>
      <vt:lpstr>Wingdings</vt:lpstr>
      <vt:lpstr>標準デザイン</vt:lpstr>
      <vt:lpstr>1_標準デザイン</vt:lpstr>
      <vt:lpstr>Acrobat Document</vt:lpstr>
      <vt:lpstr>ベッドサイドから 　　　　　政治を変える！</vt:lpstr>
      <vt:lpstr>基礎研修の復習</vt:lpstr>
      <vt:lpstr>看護協会と看護連盟</vt:lpstr>
      <vt:lpstr>政治活動と選挙運動</vt:lpstr>
      <vt:lpstr>PowerPoint プレゼンテーション</vt:lpstr>
      <vt:lpstr>　　　国会議員の一日</vt:lpstr>
      <vt:lpstr>看護職議員たちの活動</vt:lpstr>
      <vt:lpstr>看護職議員たちの活動</vt:lpstr>
      <vt:lpstr>PowerPoint プレゼンテーション</vt:lpstr>
      <vt:lpstr>看護問題小委員会 　</vt:lpstr>
      <vt:lpstr>　看護問題小委員会</vt:lpstr>
      <vt:lpstr>看護問題対策議員連盟</vt:lpstr>
      <vt:lpstr>トピックス　　議員連盟発足の布石</vt:lpstr>
      <vt:lpstr>PowerPoint プレゼンテーション</vt:lpstr>
      <vt:lpstr>卒後臨床研修制度の （努力義務化）までの道のり</vt:lpstr>
      <vt:lpstr>PowerPoint プレゼンテーション</vt:lpstr>
      <vt:lpstr>PowerPoint プレゼンテーション</vt:lpstr>
      <vt:lpstr>保健師助産師看護師法及び看護師等の人材確保の促進に関する法律の一部を改正する法律案成立までの足取り （参議院先議）</vt:lpstr>
      <vt:lpstr>新人看護師の卒後臨床研修制度の義務化について　　～日本看護連盟の調査結果～</vt:lpstr>
      <vt:lpstr>特定行為に係る看護師の 研修制度の成立までの道のり</vt:lpstr>
      <vt:lpstr>平成23年11月：チーム医療推進会議 平成23年12月：社会保障審議会・医療部会</vt:lpstr>
      <vt:lpstr>PowerPoint プレゼンテーション</vt:lpstr>
      <vt:lpstr>PowerPoint プレゼンテーション</vt:lpstr>
      <vt:lpstr>PowerPoint プレゼンテーション</vt:lpstr>
      <vt:lpstr>地域における医療及び介護の総合的な 確保の促進に関する法律 （22本の附帯決議がついた医療・介護関連19本の法律の一括法）</vt:lpstr>
      <vt:lpstr>地方の政治力強化が緊急課題</vt:lpstr>
      <vt:lpstr>看護連盟の仲間をもっともっと増やそう！</vt:lpstr>
      <vt:lpstr>さあ始めよう、情報収集！</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User05</dc:creator>
  <cp:lastModifiedBy>福島県看護連盟 伊藤</cp:lastModifiedBy>
  <cp:revision>179</cp:revision>
  <cp:lastPrinted>2020-06-29T04:35:35Z</cp:lastPrinted>
  <dcterms:created xsi:type="dcterms:W3CDTF">2011-04-12T02:05:38Z</dcterms:created>
  <dcterms:modified xsi:type="dcterms:W3CDTF">2020-06-29T04:36:07Z</dcterms:modified>
</cp:coreProperties>
</file>